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539" r:id="rId6"/>
    <p:sldId id="1953" r:id="rId7"/>
    <p:sldId id="2134959344" r:id="rId8"/>
    <p:sldId id="2134960259" r:id="rId9"/>
    <p:sldId id="2134960291" r:id="rId10"/>
    <p:sldId id="1897" r:id="rId11"/>
    <p:sldId id="2134960303" r:id="rId12"/>
    <p:sldId id="2134960312" r:id="rId13"/>
    <p:sldId id="2134960304" r:id="rId14"/>
    <p:sldId id="2134960306" r:id="rId15"/>
    <p:sldId id="2134960316" r:id="rId16"/>
    <p:sldId id="2134960317" r:id="rId17"/>
    <p:sldId id="2134960287" r:id="rId18"/>
    <p:sldId id="2134960554" r:id="rId19"/>
    <p:sldId id="259" r:id="rId20"/>
  </p:sldIdLst>
  <p:sldSz cx="9144000" cy="5143500" type="screen16x9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C67B6B-105D-4EAB-FF39-F23C29814218}" name="Mariana Aleixo Boani" initials="MAB" userId="S::mariana.boani@anbima.com.br::4da8d82c-824f-4a27-b688-e10a3fcf8da8" providerId="AD"/>
  <p188:author id="{A72ADECA-3C30-E645-7D9A-E5C6CC53C725}" name="Juliana Santos Oliveira" initials="JSO" userId="S::juliana.oliveira@anbima.com.br::97cd88aa-a155-4d43-8cdd-a1e2778ce5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D9"/>
    <a:srgbClr val="4C4D4F"/>
    <a:srgbClr val="FCAF17"/>
    <a:srgbClr val="666A7A"/>
    <a:srgbClr val="034694"/>
    <a:srgbClr val="7F7F7F"/>
    <a:srgbClr val="DE761C"/>
    <a:srgbClr val="BFD730"/>
    <a:srgbClr val="80C342"/>
    <a:srgbClr val="03B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13" autoAdjust="0"/>
    <p:restoredTop sz="84345" autoAdjust="0"/>
  </p:normalViewPr>
  <p:slideViewPr>
    <p:cSldViewPr snapToGrid="0">
      <p:cViewPr varScale="1">
        <p:scale>
          <a:sx n="88" d="100"/>
          <a:sy n="88" d="100"/>
        </p:scale>
        <p:origin x="66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94038-226C-4C00-92BA-8CB245D06C20}" type="datetimeFigureOut">
              <a:rPr lang="pt-BR" smtClean="0"/>
              <a:t>10/11/2022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000CB-7D93-4D50-A636-5996BEAE8A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5510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D43C0-6229-430B-B3B3-A8EB6F0CEE2B}" type="datetimeFigureOut">
              <a:rPr lang="pt-BR" smtClean="0"/>
              <a:t>10/11/2022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F02D4-56F8-4BE5-8638-DF5F3861C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9622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B62F02D4-56F8-4BE5-8638-DF5F3861C76B}" type="slidenum">
              <a:r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2848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4793CF-6DB9-4265-9042-527A92554396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758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b="0" i="0" u="none" baseline="0"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IMF Francesa</a:t>
            </a:r>
            <a:br>
              <a:rPr lang="es-es" sz="1800">
                <a:effectLst/>
                <a:latin typeface="Segoe UI" panose="020B0502040204020203" pitchFamily="34" charset="0"/>
              </a:rPr>
            </a:br>
            <a:r>
              <a:rPr lang="es-es" sz="1800" b="0" i="0" u="none" baseline="0"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FIMA - Suizos</a:t>
            </a:r>
            <a:endParaRPr lang="es-es" sz="1800" dirty="0">
              <a:effectLst/>
              <a:latin typeface="Arial" panose="020B0604020202020204" pitchFamily="34" charset="0"/>
            </a:endParaRPr>
          </a:p>
          <a:p>
            <a:endParaRPr lang="es-es" sz="1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B62F02D4-56F8-4BE5-8638-DF5F3861C76B}" type="slidenum">
              <a:r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39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B62F02D4-56F8-4BE5-8638-DF5F3861C76B}" type="slidenum">
              <a:r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251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100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B62F02D4-56F8-4BE5-8638-DF5F3861C76B}" type="slidenum">
              <a:r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0368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100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B62F02D4-56F8-4BE5-8638-DF5F3861C76B}" type="slidenum">
              <a:r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0304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4178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072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_PPT_1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44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76056" y="1707654"/>
            <a:ext cx="3704344" cy="1323940"/>
          </a:xfrm>
        </p:spPr>
        <p:txBody>
          <a:bodyPr vert="horz" lIns="91429" tIns="45715" rIns="91429" bIns="45715" rtlCol="0" anchor="b" anchorCtr="0">
            <a:noAutofit/>
          </a:bodyPr>
          <a:lstStyle>
            <a:lvl1pPr algn="r">
              <a:defRPr lang="pt-BR" sz="3000">
                <a:solidFill>
                  <a:srgbClr val="3D3D3F"/>
                </a:solidFill>
              </a:defRPr>
            </a:lvl1pPr>
          </a:lstStyle>
          <a:p>
            <a:pPr lvl="0" defTabSz="457144">
              <a:lnSpc>
                <a:spcPct val="85000"/>
              </a:lnSpc>
            </a:pPr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76056" y="3082894"/>
            <a:ext cx="3704344" cy="681238"/>
          </a:xfrm>
          <a:prstGeom prst="rect">
            <a:avLst/>
          </a:prstGeom>
        </p:spPr>
        <p:txBody>
          <a:bodyPr vert="horz" lIns="91429" tIns="45715" rIns="91429" bIns="45715" rtlCol="0">
            <a:noAutofit/>
          </a:bodyPr>
          <a:lstStyle>
            <a:lvl1pPr algn="r">
              <a:defRPr lang="pt-BR" sz="2200" b="0">
                <a:solidFill>
                  <a:srgbClr val="117BCB"/>
                </a:solidFill>
              </a:defRPr>
            </a:lvl1pPr>
          </a:lstStyle>
          <a:p>
            <a:pPr marL="0" lvl="0" indent="0" defTabSz="457144">
              <a:buFont typeface="Arial"/>
              <a:buNone/>
            </a:pPr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646800" y="3828814"/>
            <a:ext cx="2133600" cy="273844"/>
          </a:xfrm>
        </p:spPr>
        <p:txBody>
          <a:bodyPr/>
          <a:lstStyle>
            <a:lvl1pPr algn="r">
              <a:defRPr>
                <a:solidFill>
                  <a:srgbClr val="4C4D4F"/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9512" y="4767263"/>
            <a:ext cx="2895600" cy="273844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59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251520" y="1131590"/>
            <a:ext cx="8641655" cy="345628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1pPr>
            <a:lvl2pPr marL="355600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2pPr>
            <a:lvl3pPr marL="542925" indent="-187325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3pPr>
            <a:lvl4pPr marL="7207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4pPr>
            <a:lvl5pPr marL="8985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11560" y="555526"/>
            <a:ext cx="6411600" cy="3178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45055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_PPT_1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44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435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56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251520" y="1131590"/>
            <a:ext cx="8641655" cy="345628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1pPr>
            <a:lvl2pPr marL="355600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2pPr>
            <a:lvl3pPr marL="542925" indent="-187325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3pPr>
            <a:lvl4pPr marL="7207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4pPr>
            <a:lvl5pPr marL="8985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896704" y="135250"/>
            <a:ext cx="6411600" cy="396000"/>
          </a:xfrm>
        </p:spPr>
        <p:txBody>
          <a:bodyPr/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11560" y="555526"/>
            <a:ext cx="6411600" cy="3178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747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_PPT_2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7938" y="-7938"/>
            <a:ext cx="9159876" cy="5159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4400" y="2686500"/>
            <a:ext cx="4172400" cy="1215000"/>
          </a:xfrm>
        </p:spPr>
        <p:txBody>
          <a:bodyPr vert="horz" lIns="91429" tIns="45715" rIns="91429" bIns="45715" rtlCol="0" anchor="ctr">
            <a:noAutofit/>
          </a:bodyPr>
          <a:lstStyle>
            <a:lvl1pPr>
              <a:defRPr lang="pt-BR" sz="3100">
                <a:solidFill>
                  <a:srgbClr val="3D3D3F"/>
                </a:solidFill>
              </a:defRPr>
            </a:lvl1pPr>
          </a:lstStyle>
          <a:p>
            <a:pPr lvl="0" defTabSz="457144"/>
            <a:r>
              <a:rPr lang="pt-BR"/>
              <a:t>Clique para editar o título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03200" y="4767263"/>
            <a:ext cx="2300400" cy="273844"/>
          </a:xfrm>
        </p:spPr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41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LO_PPT_4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7938" y="-7938"/>
            <a:ext cx="9159876" cy="5159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4400" y="2686500"/>
            <a:ext cx="4172400" cy="1215000"/>
          </a:xfrm>
        </p:spPr>
        <p:txBody>
          <a:bodyPr vert="horz" lIns="91429" tIns="45715" rIns="91429" bIns="45715" rtlCol="0" anchor="ctr">
            <a:noAutofit/>
          </a:bodyPr>
          <a:lstStyle>
            <a:lvl1pPr>
              <a:defRPr lang="pt-BR" sz="3100">
                <a:solidFill>
                  <a:srgbClr val="3D3D3F"/>
                </a:solidFill>
              </a:defRPr>
            </a:lvl1pPr>
          </a:lstStyle>
          <a:p>
            <a:pPr lvl="0" defTabSz="457144"/>
            <a:r>
              <a:rPr lang="pt-BR"/>
              <a:t>Clique para editar o título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45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LO_PPT_3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7938" y="-7938"/>
            <a:ext cx="9159876" cy="5159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4400" y="2686500"/>
            <a:ext cx="4172400" cy="1215000"/>
          </a:xfrm>
        </p:spPr>
        <p:txBody>
          <a:bodyPr vert="horz" lIns="91429" tIns="45715" rIns="91429" bIns="45715" rtlCol="0" anchor="ctr">
            <a:noAutofit/>
          </a:bodyPr>
          <a:lstStyle>
            <a:lvl1pPr>
              <a:defRPr lang="pt-BR" sz="3100">
                <a:solidFill>
                  <a:srgbClr val="3D3D3F"/>
                </a:solidFill>
              </a:defRPr>
            </a:lvl1pPr>
          </a:lstStyle>
          <a:p>
            <a:pPr lvl="0" defTabSz="457144"/>
            <a:r>
              <a:rPr lang="pt-BR"/>
              <a:t>Clique para editar o título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655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96400" y="139662"/>
            <a:ext cx="6411600" cy="396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pt-BR" baseline="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11560" y="555526"/>
            <a:ext cx="6411600" cy="3178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251520" y="1131590"/>
            <a:ext cx="8641655" cy="345628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1pPr>
            <a:lvl2pPr marL="355600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2pPr>
            <a:lvl3pPr marL="542925" indent="-187325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3pPr>
            <a:lvl4pPr marL="7207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4pPr>
            <a:lvl5pPr marL="8985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426657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Espaço Reservado para Texto 3"/>
          <p:cNvSpPr>
            <a:spLocks noGrp="1"/>
          </p:cNvSpPr>
          <p:nvPr>
            <p:ph type="body" sz="half" idx="13"/>
          </p:nvPr>
        </p:nvSpPr>
        <p:spPr>
          <a:xfrm>
            <a:off x="611560" y="555526"/>
            <a:ext cx="6411600" cy="3178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Espaço Reservado para Conteúdo 11"/>
          <p:cNvSpPr>
            <a:spLocks noGrp="1"/>
          </p:cNvSpPr>
          <p:nvPr>
            <p:ph sz="quarter" idx="14"/>
          </p:nvPr>
        </p:nvSpPr>
        <p:spPr>
          <a:xfrm>
            <a:off x="468313" y="1203598"/>
            <a:ext cx="4032250" cy="3384277"/>
          </a:xfrm>
          <a:prstGeom prst="rect">
            <a:avLst/>
          </a:prstGeom>
        </p:spPr>
        <p:txBody>
          <a:bodyPr/>
          <a:lstStyle>
            <a:lvl1pPr>
              <a:buClr>
                <a:srgbClr val="0095D9"/>
              </a:buClr>
              <a:defRPr sz="1600">
                <a:solidFill>
                  <a:srgbClr val="4C4D4F"/>
                </a:solidFill>
              </a:defRPr>
            </a:lvl1pPr>
            <a:lvl2pPr marL="355600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2pPr>
            <a:lvl3pPr marL="542925" indent="-187325">
              <a:buClr>
                <a:srgbClr val="0095D9"/>
              </a:buClr>
              <a:defRPr sz="1600">
                <a:solidFill>
                  <a:srgbClr val="4C4D4F"/>
                </a:solidFill>
              </a:defRPr>
            </a:lvl3pPr>
            <a:lvl4pPr marL="720725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4pPr>
            <a:lvl5pPr marL="898525" indent="-177800">
              <a:buClr>
                <a:srgbClr val="0095D9"/>
              </a:buClr>
              <a:buFont typeface="Arial" panose="020B0604020202020204" pitchFamily="34" charset="0"/>
              <a:buChar char="•"/>
              <a:defRPr sz="1600">
                <a:solidFill>
                  <a:srgbClr val="4C4D4F"/>
                </a:solidFill>
              </a:defRPr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9" name="Espaço Reservado para Conteúdo 11"/>
          <p:cNvSpPr>
            <a:spLocks noGrp="1"/>
          </p:cNvSpPr>
          <p:nvPr>
            <p:ph sz="quarter" idx="15"/>
          </p:nvPr>
        </p:nvSpPr>
        <p:spPr>
          <a:xfrm>
            <a:off x="4644206" y="1203598"/>
            <a:ext cx="4032250" cy="3384277"/>
          </a:xfrm>
          <a:prstGeom prst="rect">
            <a:avLst/>
          </a:prstGeom>
        </p:spPr>
        <p:txBody>
          <a:bodyPr/>
          <a:lstStyle>
            <a:lvl1pPr>
              <a:buClr>
                <a:srgbClr val="0095D9"/>
              </a:buClr>
              <a:defRPr sz="1600">
                <a:solidFill>
                  <a:srgbClr val="4C4D4F"/>
                </a:solidFill>
              </a:defRPr>
            </a:lvl1pPr>
            <a:lvl2pPr marL="355600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2pPr>
            <a:lvl3pPr marL="542925" indent="-187325">
              <a:buClr>
                <a:srgbClr val="0095D9"/>
              </a:buClr>
              <a:defRPr sz="1600">
                <a:solidFill>
                  <a:srgbClr val="4C4D4F"/>
                </a:solidFill>
              </a:defRPr>
            </a:lvl3pPr>
            <a:lvl4pPr marL="720725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4pPr>
            <a:lvl5pPr marL="898525" indent="-177800">
              <a:buClr>
                <a:srgbClr val="0095D9"/>
              </a:buClr>
              <a:buFont typeface="Arial" panose="020B0604020202020204" pitchFamily="34" charset="0"/>
              <a:buChar char="•"/>
              <a:defRPr sz="1600">
                <a:solidFill>
                  <a:srgbClr val="4C4D4F"/>
                </a:solidFill>
              </a:defRPr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57953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rgbClr val="4C4D4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rgbClr val="4C4D4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half" idx="13"/>
          </p:nvPr>
        </p:nvSpPr>
        <p:spPr>
          <a:xfrm>
            <a:off x="611560" y="555526"/>
            <a:ext cx="6411600" cy="3178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4"/>
          </p:nvPr>
        </p:nvSpPr>
        <p:spPr>
          <a:xfrm>
            <a:off x="468313" y="1708150"/>
            <a:ext cx="4032250" cy="2879725"/>
          </a:xfrm>
          <a:prstGeom prst="rect">
            <a:avLst/>
          </a:prstGeom>
        </p:spPr>
        <p:txBody>
          <a:bodyPr/>
          <a:lstStyle>
            <a:lvl1pPr>
              <a:buClr>
                <a:srgbClr val="0095D9"/>
              </a:buClr>
              <a:defRPr sz="1600">
                <a:solidFill>
                  <a:srgbClr val="4C4D4F"/>
                </a:solidFill>
              </a:defRPr>
            </a:lvl1pPr>
            <a:lvl2pPr marL="355600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2pPr>
            <a:lvl3pPr marL="542925" indent="-187325">
              <a:buClr>
                <a:srgbClr val="0095D9"/>
              </a:buClr>
              <a:defRPr sz="1600">
                <a:solidFill>
                  <a:srgbClr val="4C4D4F"/>
                </a:solidFill>
              </a:defRPr>
            </a:lvl3pPr>
            <a:lvl4pPr marL="720725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4pPr>
            <a:lvl5pPr marL="898525" indent="-177800">
              <a:buClr>
                <a:srgbClr val="0095D9"/>
              </a:buClr>
              <a:buFont typeface="Arial" panose="020B0604020202020204" pitchFamily="34" charset="0"/>
              <a:buChar char="•"/>
              <a:defRPr sz="1600">
                <a:solidFill>
                  <a:srgbClr val="4C4D4F"/>
                </a:solidFill>
              </a:defRPr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3" name="Espaço Reservado para Conteúdo 11"/>
          <p:cNvSpPr>
            <a:spLocks noGrp="1"/>
          </p:cNvSpPr>
          <p:nvPr>
            <p:ph sz="quarter" idx="15"/>
          </p:nvPr>
        </p:nvSpPr>
        <p:spPr>
          <a:xfrm>
            <a:off x="4644008" y="1707654"/>
            <a:ext cx="4032250" cy="2879725"/>
          </a:xfrm>
          <a:prstGeom prst="rect">
            <a:avLst/>
          </a:prstGeom>
        </p:spPr>
        <p:txBody>
          <a:bodyPr/>
          <a:lstStyle>
            <a:lvl1pPr>
              <a:buClr>
                <a:srgbClr val="0095D9"/>
              </a:buClr>
              <a:defRPr sz="1600">
                <a:solidFill>
                  <a:srgbClr val="4C4D4F"/>
                </a:solidFill>
              </a:defRPr>
            </a:lvl1pPr>
            <a:lvl2pPr marL="355600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2pPr>
            <a:lvl3pPr marL="542925" indent="-187325">
              <a:buClr>
                <a:srgbClr val="0095D9"/>
              </a:buClr>
              <a:defRPr sz="1600">
                <a:solidFill>
                  <a:srgbClr val="4C4D4F"/>
                </a:solidFill>
              </a:defRPr>
            </a:lvl3pPr>
            <a:lvl4pPr marL="720725" indent="-177800"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C4D4F"/>
                </a:solidFill>
              </a:defRPr>
            </a:lvl4pPr>
            <a:lvl5pPr marL="898525" indent="-177800">
              <a:buClr>
                <a:srgbClr val="0095D9"/>
              </a:buClr>
              <a:buFont typeface="Arial" panose="020B0604020202020204" pitchFamily="34" charset="0"/>
              <a:buChar char="•"/>
              <a:defRPr sz="1600">
                <a:solidFill>
                  <a:srgbClr val="4C4D4F"/>
                </a:solidFill>
              </a:defRPr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91977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252A218-1266-48E1-826D-7E99163BE9B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11560" y="555526"/>
            <a:ext cx="6411600" cy="3178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251520" y="1131590"/>
            <a:ext cx="8641655" cy="345628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1pPr>
            <a:lvl2pPr marL="355600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2pPr>
            <a:lvl3pPr marL="542925" indent="-187325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defRPr sz="1600"/>
            </a:lvl3pPr>
            <a:lvl4pPr marL="7207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SzPct val="80000"/>
              <a:buFont typeface="Wingdings" panose="05000000000000000000" pitchFamily="2" charset="2"/>
              <a:buChar char="§"/>
              <a:defRPr sz="1600"/>
            </a:lvl4pPr>
            <a:lvl5pPr marL="898525" indent="-177800">
              <a:lnSpc>
                <a:spcPct val="114000"/>
              </a:lnSpc>
              <a:spcBef>
                <a:spcPts val="0"/>
              </a:spcBef>
              <a:buClr>
                <a:srgbClr val="0095D9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67630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_PPT_5 copy.jp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44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714000" y="4752000"/>
            <a:ext cx="2300400" cy="273844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>
              <a:defRPr lang="pt-BR" sz="2000" b="0" i="1" smtClean="0">
                <a:solidFill>
                  <a:srgbClr val="0095D9"/>
                </a:solidFill>
              </a:defRPr>
            </a:lvl1pPr>
          </a:lstStyle>
          <a:p>
            <a:pPr algn="r" defTabSz="457144"/>
            <a:fld id="{1252A218-1266-48E1-826D-7E99163BE9BB}" type="slidenum">
              <a:rPr lang="pt-BR" smtClean="0"/>
              <a:pPr algn="r" defTabSz="457144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61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1" r:id="rId5"/>
    <p:sldLayoutId id="2147483656" r:id="rId6"/>
    <p:sldLayoutId id="2147483652" r:id="rId7"/>
    <p:sldLayoutId id="2147483653" r:id="rId8"/>
    <p:sldLayoutId id="2147483654" r:id="rId9"/>
    <p:sldLayoutId id="2147483655" r:id="rId10"/>
    <p:sldLayoutId id="2147483662" r:id="rId11"/>
    <p:sldLayoutId id="2147483663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cap="all" baseline="0">
          <a:solidFill>
            <a:srgbClr val="0095D9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pt-BR" sz="1800" kern="1200" smtClean="0">
          <a:solidFill>
            <a:srgbClr val="3D3D3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lang="pt-BR" sz="1800" i="1" kern="1200" smtClean="0">
          <a:solidFill>
            <a:srgbClr val="3D3D3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pt-BR" sz="1800" kern="1200" smtClean="0">
          <a:solidFill>
            <a:srgbClr val="3D3D3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lang="pt-BR" sz="1800" i="1" kern="1200" smtClean="0">
          <a:solidFill>
            <a:srgbClr val="3D3D3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lang="pt-BR" sz="1800" kern="1200">
          <a:solidFill>
            <a:srgbClr val="3D3D3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hyperlink" Target="https://www.anbima.com.br/data/files/04/A1/F8/73/2BD2F710104042F76B2BA2A8/Perguntas_respostas_identificacao_fundos_sustentaveis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anbima.com.br/data/files/93/F5/05/BE/FEFDE71056DEBDE76B2BA2A8/Guia_ASG_II.pdf" TargetMode="External"/><Relationship Id="rId5" Type="http://schemas.openxmlformats.org/officeDocument/2006/relationships/hyperlink" Target="https://www.cognitoforms.com/ANBIMA/Formul%C3%A1rioMetodologiaASG" TargetMode="External"/><Relationship Id="rId4" Type="http://schemas.openxmlformats.org/officeDocument/2006/relationships/hyperlink" Target="https://www.anbima.com.br/data/files/FB/92/91/83/6E4A3810090098386B2BA2A8/Tutorial_para_cadastro_de_fundos_sustentaveis.p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96652" y="3220708"/>
            <a:ext cx="5724378" cy="603860"/>
          </a:xfrm>
        </p:spPr>
        <p:txBody>
          <a:bodyPr/>
          <a:lstStyle/>
          <a:p>
            <a:pPr algn="r" rtl="0"/>
            <a:r>
              <a:rPr lang="es-es" sz="2400" b="1" i="0" u="none" cap="none" baseline="0">
                <a:latin typeface="Calibri" panose="020F0502020204030204" pitchFamily="34" charset="0"/>
                <a:cs typeface="+mn-cs"/>
                <a:sym typeface=""/>
              </a:rPr>
              <a:t>Experiencias iberoamericanas (I): finanzas sostenibles y regulaciones sobre la información en materia de ESG para emisores de valores en América Latina</a:t>
            </a:r>
            <a:endParaRPr lang="es-es" sz="2400" cap="none" dirty="0">
              <a:latin typeface="Calibri" panose="020F0502020204030204" pitchFamily="34" charset="0"/>
              <a:cs typeface="+mn-cs"/>
              <a:sym typeface="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244678" y="3803668"/>
            <a:ext cx="3776352" cy="746883"/>
          </a:xfrm>
        </p:spPr>
        <p:txBody>
          <a:bodyPr/>
          <a:lstStyle/>
          <a:p>
            <a:pPr marL="0" indent="0" algn="r" rtl="0">
              <a:buNone/>
            </a:pPr>
            <a:r>
              <a:rPr lang="es-es" sz="2000" dirty="0">
                <a:solidFill>
                  <a:srgbClr val="0095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Noviembre/</a:t>
            </a:r>
            <a:r>
              <a:rPr lang="es-es" sz="2000" b="0" i="0" u="none" baseline="0" dirty="0">
                <a:solidFill>
                  <a:srgbClr val="0095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2022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C0C6838-1958-49E5-A011-D713B19338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5041900" cy="51445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FA492-B05A-4A1B-ABFE-DB2D4AC76EC4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308300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F82BE85-0C37-4451-9D64-08F12FB93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512994"/>
            <a:ext cx="6411600" cy="317888"/>
          </a:xfrm>
        </p:spPr>
        <p:txBody>
          <a:bodyPr>
            <a:noAutofit/>
          </a:bodyPr>
          <a:lstStyle/>
          <a:p>
            <a:pPr algn="l" rtl="0"/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para Fondos IS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EC2C02B3-B2A6-4423-AF6C-8E8CE91D6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33801"/>
              </p:ext>
            </p:extLst>
          </p:nvPr>
        </p:nvGraphicFramePr>
        <p:xfrm>
          <a:off x="234112" y="1069645"/>
          <a:ext cx="6134790" cy="301463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96857">
                  <a:extLst>
                    <a:ext uri="{9D8B030D-6E8A-4147-A177-3AD203B41FA5}">
                      <a16:colId xmlns:a16="http://schemas.microsoft.com/office/drawing/2014/main" val="378118738"/>
                    </a:ext>
                  </a:extLst>
                </a:gridCol>
                <a:gridCol w="4537933">
                  <a:extLst>
                    <a:ext uri="{9D8B030D-6E8A-4147-A177-3AD203B41FA5}">
                      <a16:colId xmlns:a16="http://schemas.microsoft.com/office/drawing/2014/main" val="929848387"/>
                    </a:ext>
                  </a:extLst>
                </a:gridCol>
              </a:tblGrid>
              <a:tr h="45397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i="0" u="none" spc="0" baseline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Criterios</a:t>
                      </a:r>
                      <a:endParaRPr lang="es-es" sz="1100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+mn-cs"/>
                        <a:sym typeface=""/>
                      </a:endParaRPr>
                    </a:p>
                  </a:txBody>
                  <a:tcPr marL="36195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i="0" u="none" kern="0" spc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Fondo IS*</a:t>
                      </a:r>
                      <a:br>
                        <a:rPr lang="es-es" sz="1100" b="1" kern="0" spc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</a:br>
                      <a:r>
                        <a:rPr lang="es-es" sz="1100" b="1" i="0" u="sng" kern="0" spc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Tiene un objetivo/tesis de inversión directamente relacionado con la sostenibilidad</a:t>
                      </a:r>
                      <a:endParaRPr lang="es-es" sz="1100" u="sng" kern="0" spc="0" dirty="0">
                        <a:solidFill>
                          <a:schemeClr val="bg1">
                            <a:lumMod val="10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+mn-cs"/>
                        <a:sym typeface=""/>
                      </a:endParaRPr>
                    </a:p>
                  </a:txBody>
                  <a:tcPr anchor="ctr">
                    <a:lnT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544720"/>
                  </a:ext>
                </a:extLst>
              </a:tr>
              <a:tr h="778867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Compromiso con la Sostenibilidad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80C34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Resumen del objetivo ASG (en el reglamento)</a:t>
                      </a:r>
                    </a:p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80C34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La cartera está alineada (comprometida) con el objetivo ASG; </a:t>
                      </a:r>
                    </a:p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80C34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Las inversiones no generan daño que comprometa el objetivo ASG</a:t>
                      </a:r>
                    </a:p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80C342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(regulación, políticas y declaración)</a:t>
                      </a:r>
                    </a:p>
                  </a:txBody>
                  <a:tcPr marL="60726" marR="6326" marT="30363" marB="30363" anchor="ctr"/>
                </a:tc>
                <a:extLst>
                  <a:ext uri="{0D108BD9-81ED-4DB2-BD59-A6C34878D82A}">
                    <a16:rowId xmlns:a16="http://schemas.microsoft.com/office/drawing/2014/main" val="2713431291"/>
                  </a:ext>
                </a:extLst>
              </a:tr>
              <a:tr h="1023708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Acciones continuas</a:t>
                      </a:r>
                      <a:br>
                        <a:rPr lang="es-es" sz="1100" b="1" spc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</a:b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(***) 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70AD4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Estrategia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de inversión, incluyendo: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70AD4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Metodología; Datos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(fuente y procesamiento);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Herramientas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; Políticas de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compromiso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;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Limitaciones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en las metodologías, datos y herramientas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70AD4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Acciones de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diligencia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; y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seguimiento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en cuanto a la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medición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de los objetivos ASG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70AD47"/>
                        </a:buClr>
                        <a:buSzPts val="1100"/>
                        <a:buFont typeface="Wingdings" panose="05000000000000000000" pitchFamily="2" charset="2"/>
                        <a:buNone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(análisis/informe periódico **)</a:t>
                      </a:r>
                    </a:p>
                  </a:txBody>
                  <a:tcPr marL="60726" marR="6326" marT="30363" marB="30363" anchor="ctr"/>
                </a:tc>
                <a:extLst>
                  <a:ext uri="{0D108BD9-81ED-4DB2-BD59-A6C34878D82A}">
                    <a16:rowId xmlns:a16="http://schemas.microsoft.com/office/drawing/2014/main" val="3097399900"/>
                  </a:ext>
                </a:extLst>
              </a:tr>
              <a:tr h="547536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Transparencia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80C34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Divulgación del objetivo, estrategia y acciones tomadas para buscar y monitorear el objetivo (materiales del Fondo/lámina)</a:t>
                      </a:r>
                    </a:p>
                  </a:txBody>
                  <a:tcPr marL="60726" marR="6326" marT="30363" marB="30363" anchor="ctr">
                    <a:lnB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690803"/>
                  </a:ext>
                </a:extLst>
              </a:tr>
            </a:tbl>
          </a:graphicData>
        </a:graphic>
      </p:graphicFrame>
      <p:sp>
        <p:nvSpPr>
          <p:cNvPr id="17" name="CaixaDeTexto 16">
            <a:extLst>
              <a:ext uri="{FF2B5EF4-FFF2-40B4-BE49-F238E27FC236}">
                <a16:creationId xmlns:a16="http://schemas.microsoft.com/office/drawing/2014/main" id="{68EE75A5-FC64-4700-BE24-3AA5E0D8FF8C}"/>
              </a:ext>
            </a:extLst>
          </p:cNvPr>
          <p:cNvSpPr txBox="1"/>
          <p:nvPr/>
        </p:nvSpPr>
        <p:spPr>
          <a:xfrm>
            <a:off x="151349" y="4019536"/>
            <a:ext cx="8550093" cy="613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lnSpc>
                <a:spcPct val="107000"/>
              </a:lnSpc>
              <a:buClr>
                <a:srgbClr val="FCAF17"/>
              </a:buClr>
            </a:pPr>
            <a:r>
              <a:rPr lang="es-es" sz="800" b="0" i="1" u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(*) Los fondos que usan expresiones “Sostenible”, ESG, ASG, Green o similares deben cumplir con las reglas para Fondos IS</a:t>
            </a:r>
          </a:p>
          <a:p>
            <a:pPr algn="just" rtl="0">
              <a:lnSpc>
                <a:spcPct val="107000"/>
              </a:lnSpc>
              <a:buClr>
                <a:srgbClr val="FCAF17"/>
              </a:buClr>
            </a:pPr>
            <a:r>
              <a:rPr lang="es-es" sz="800" b="0" i="1" u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(**) Los mismos requisitos se aplican a los fondos que usan Benchmarks, incluido due diligence en cuanto a limitaciones y medidas de seguimiento.</a:t>
            </a:r>
          </a:p>
          <a:p>
            <a:pPr algn="just" rtl="0">
              <a:lnSpc>
                <a:spcPct val="107000"/>
              </a:lnSpc>
              <a:buClr>
                <a:srgbClr val="FCAF17"/>
              </a:buClr>
            </a:pPr>
            <a:r>
              <a:rPr lang="es-es" sz="800" b="0" i="1" u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(***) El gestor puede incluir información sobre las acciones continuas en los documentos oficiales del fondo, de acuerdo con el Código ANBIMA de Administración de Recursos de Terceros, tal como: reglamento, políticas, lámina (hoja) de información esencial, cuestionario de due diligence, material publicitario o técnico, entre otros documentos.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AB8C25A-8080-4347-AE80-52973868A49A}"/>
              </a:ext>
            </a:extLst>
          </p:cNvPr>
          <p:cNvSpPr/>
          <p:nvPr/>
        </p:nvSpPr>
        <p:spPr>
          <a:xfrm>
            <a:off x="4489819" y="4726333"/>
            <a:ext cx="4470166" cy="3935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52C7A00-10B4-4EE9-A28A-75A9C0EB71F7}"/>
              </a:ext>
            </a:extLst>
          </p:cNvPr>
          <p:cNvSpPr txBox="1"/>
          <p:nvPr/>
        </p:nvSpPr>
        <p:spPr>
          <a:xfrm>
            <a:off x="5236452" y="4738426"/>
            <a:ext cx="3544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Clr>
                <a:srgbClr val="0095D9"/>
              </a:buClr>
            </a:pPr>
            <a:r>
              <a:rPr lang="es-es" sz="1400" b="1" i="0" u="non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El nombre del fondo contendrá el sufijo “IS”</a:t>
            </a:r>
          </a:p>
        </p:txBody>
      </p:sp>
      <p:pic>
        <p:nvPicPr>
          <p:cNvPr id="12" name="Gráfico 11" descr="Megáfono1 con relleno sólido">
            <a:extLst>
              <a:ext uri="{FF2B5EF4-FFF2-40B4-BE49-F238E27FC236}">
                <a16:creationId xmlns:a16="http://schemas.microsoft.com/office/drawing/2014/main" id="{FD1C0B51-5E00-44E4-9273-3A8F89690A9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589471">
            <a:off x="4792127" y="4675604"/>
            <a:ext cx="446033" cy="451718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FAC83D3C-93A4-4329-B051-9FE94CD2561B}"/>
              </a:ext>
            </a:extLst>
          </p:cNvPr>
          <p:cNvSpPr txBox="1"/>
          <p:nvPr/>
        </p:nvSpPr>
        <p:spPr>
          <a:xfrm>
            <a:off x="6488675" y="1103117"/>
            <a:ext cx="20929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rtl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Identificación </a:t>
            </a: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según compromiso con la sostenibilidad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, adopción de acciones continuadas y transparencia.</a:t>
            </a:r>
          </a:p>
          <a:p>
            <a:pPr marL="171450" indent="-171450" algn="l" rtl="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171450" indent="-171450" algn="l" rtl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Seguimiento del objetivo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con métricas e indicadores, así como compromiso de “no causar daño”</a:t>
            </a:r>
          </a:p>
          <a:p>
            <a:pPr marL="171450" indent="-171450" algn="l" rtl="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171450" indent="-171450" algn="l" rtl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Riesgos y oportunidades específicos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45C3CA73-07E5-4992-A105-FF50720B9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10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4" name="Espaço Reservado para Rodapé 4">
            <a:extLst>
              <a:ext uri="{FF2B5EF4-FFF2-40B4-BE49-F238E27FC236}">
                <a16:creationId xmlns:a16="http://schemas.microsoft.com/office/drawing/2014/main" id="{8B4A8561-7E06-E492-EC97-0137C5FE1DF3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2589772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73D9F82-EE42-4F6C-B1D0-1A9B2AB6F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96560"/>
              </p:ext>
            </p:extLst>
          </p:nvPr>
        </p:nvGraphicFramePr>
        <p:xfrm>
          <a:off x="745422" y="1310444"/>
          <a:ext cx="3452118" cy="2902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452118">
                  <a:extLst>
                    <a:ext uri="{9D8B030D-6E8A-4147-A177-3AD203B41FA5}">
                      <a16:colId xmlns:a16="http://schemas.microsoft.com/office/drawing/2014/main" val="4178121418"/>
                    </a:ext>
                  </a:extLst>
                </a:gridCol>
              </a:tblGrid>
              <a:tr h="458239">
                <a:tc>
                  <a:txBody>
                    <a:bodyPr/>
                    <a:lstStyle/>
                    <a:p>
                      <a:pPr algn="l" rtl="0"/>
                      <a:endParaRPr lang="es-es" sz="12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algn="l" rtl="0"/>
                      <a:endParaRPr lang="es-es" sz="1200" dirty="0">
                        <a:solidFill>
                          <a:srgbClr val="4C4D4F"/>
                        </a:solidFill>
                      </a:endParaRPr>
                    </a:p>
                  </a:txBody>
                  <a:tcPr marL="94825" marR="94825" marT="47410" marB="47410"/>
                </a:tc>
                <a:extLst>
                  <a:ext uri="{0D108BD9-81ED-4DB2-BD59-A6C34878D82A}">
                    <a16:rowId xmlns:a16="http://schemas.microsoft.com/office/drawing/2014/main" val="3528855396"/>
                  </a:ext>
                </a:extLst>
              </a:tr>
              <a:tr h="242572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Asegurar la </a:t>
                      </a: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coherencia entre el nombre del fondo, su objetivo y su estrategia de inversión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, incluso si el fondo está vinculado a un índice.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Elaborar informes periódicos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sobre el desempeño de los indicadores y el tratamiento de las limitaciones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Dar </a:t>
                      </a: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transparencia a los riesgos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y oportunidades específicas del fondo IS</a:t>
                      </a:r>
                      <a:endParaRPr lang="es-es" sz="14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94825" marR="94825" marT="47410" marB="47410"/>
                </a:tc>
                <a:extLst>
                  <a:ext uri="{0D108BD9-81ED-4DB2-BD59-A6C34878D82A}">
                    <a16:rowId xmlns:a16="http://schemas.microsoft.com/office/drawing/2014/main" val="3685396037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926E1FB-0F19-4FD9-AC27-322C4D2F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075956"/>
              </p:ext>
            </p:extLst>
          </p:nvPr>
        </p:nvGraphicFramePr>
        <p:xfrm>
          <a:off x="4572000" y="1310444"/>
          <a:ext cx="3452119" cy="2902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452119">
                  <a:extLst>
                    <a:ext uri="{9D8B030D-6E8A-4147-A177-3AD203B41FA5}">
                      <a16:colId xmlns:a16="http://schemas.microsoft.com/office/drawing/2014/main" val="4230144902"/>
                    </a:ext>
                  </a:extLst>
                </a:gridCol>
              </a:tblGrid>
              <a:tr h="448406">
                <a:tc>
                  <a:txBody>
                    <a:bodyPr/>
                    <a:lstStyle/>
                    <a:p>
                      <a:pPr algn="l" rtl="0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695417"/>
                  </a:ext>
                </a:extLst>
              </a:tr>
              <a:tr h="2453954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Elaborar materiales de lanzamiento del fondo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sin prever indicadores de seguimiento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y acciones de diligencia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Establecer objetivos y procedimientos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basados exclusivamente en datos y evaluaciones de terceros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Presentar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ausencia de procedimientos documentados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de stewardship o política de votación</a:t>
                      </a:r>
                      <a:endParaRPr lang="es-es" sz="14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77872"/>
                  </a:ext>
                </a:extLst>
              </a:tr>
            </a:tbl>
          </a:graphicData>
        </a:graphic>
      </p:graphicFrame>
      <p:pic>
        <p:nvPicPr>
          <p:cNvPr id="13" name="Gráfico 12" descr="Pulgar hacia abajo estructura de tópicos">
            <a:extLst>
              <a:ext uri="{FF2B5EF4-FFF2-40B4-BE49-F238E27FC236}">
                <a16:creationId xmlns:a16="http://schemas.microsoft.com/office/drawing/2014/main" id="{9C60236D-DD63-45EE-B278-3F95D957E2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82059" y="1310444"/>
            <a:ext cx="432000" cy="432000"/>
          </a:xfrm>
          <a:prstGeom prst="rect">
            <a:avLst/>
          </a:prstGeom>
        </p:spPr>
      </p:pic>
      <p:pic>
        <p:nvPicPr>
          <p:cNvPr id="14" name="Gráfico 13" descr="Señal del pulgar arriba estructura de temas">
            <a:extLst>
              <a:ext uri="{FF2B5EF4-FFF2-40B4-BE49-F238E27FC236}">
                <a16:creationId xmlns:a16="http://schemas.microsoft.com/office/drawing/2014/main" id="{2559739F-A235-4766-9BFA-2BE801430BC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67274" y="1292040"/>
            <a:ext cx="470492" cy="432000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A3AEA672-F2AB-4589-8B8F-2C62E9448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20" name="Espaço Reservado para Texto 3">
            <a:extLst>
              <a:ext uri="{FF2B5EF4-FFF2-40B4-BE49-F238E27FC236}">
                <a16:creationId xmlns:a16="http://schemas.microsoft.com/office/drawing/2014/main" id="{53D89785-79A0-4686-B85E-76BFB2EEA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512994"/>
            <a:ext cx="6411600" cy="317888"/>
          </a:xfrm>
        </p:spPr>
        <p:txBody>
          <a:bodyPr>
            <a:noAutofit/>
          </a:bodyPr>
          <a:lstStyle/>
          <a:p>
            <a:pPr algn="l" rtl="0"/>
            <a:r>
              <a:rPr lang="es-es" b="0" i="1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Buenas prácticas para Fondos IS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B165EB09-7738-4C68-BE12-BD008643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11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0" name="Espaço Reservado para Rodapé 4">
            <a:extLst>
              <a:ext uri="{FF2B5EF4-FFF2-40B4-BE49-F238E27FC236}">
                <a16:creationId xmlns:a16="http://schemas.microsoft.com/office/drawing/2014/main" id="{FCC040A6-A53A-FD3B-71F0-2AF578678C43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267398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F82BE85-0C37-4451-9D64-08F12FB93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512994"/>
            <a:ext cx="6411600" cy="317888"/>
          </a:xfrm>
        </p:spPr>
        <p:txBody>
          <a:bodyPr>
            <a:noAutofit/>
          </a:bodyPr>
          <a:lstStyle/>
          <a:p>
            <a:pPr algn="l" rtl="0"/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para Fondos que consideran cuestiones ASG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EC2C02B3-B2A6-4423-AF6C-8E8CE91D6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419503"/>
              </p:ext>
            </p:extLst>
          </p:nvPr>
        </p:nvGraphicFramePr>
        <p:xfrm>
          <a:off x="341432" y="1199998"/>
          <a:ext cx="6208224" cy="28745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779201">
                  <a:extLst>
                    <a:ext uri="{9D8B030D-6E8A-4147-A177-3AD203B41FA5}">
                      <a16:colId xmlns:a16="http://schemas.microsoft.com/office/drawing/2014/main" val="378118738"/>
                    </a:ext>
                  </a:extLst>
                </a:gridCol>
                <a:gridCol w="4429023">
                  <a:extLst>
                    <a:ext uri="{9D8B030D-6E8A-4147-A177-3AD203B41FA5}">
                      <a16:colId xmlns:a16="http://schemas.microsoft.com/office/drawing/2014/main" val="929848387"/>
                    </a:ext>
                  </a:extLst>
                </a:gridCol>
              </a:tblGrid>
              <a:tr h="364636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i="0" u="none" spc="0" baseline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Criterios</a:t>
                      </a:r>
                      <a:endParaRPr lang="es-es" sz="1100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+mn-cs"/>
                        <a:sym typeface=""/>
                      </a:endParaRPr>
                    </a:p>
                  </a:txBody>
                  <a:tcPr marL="36195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i="0" u="none" kern="0" spc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Fondo que considera cuestiones ASG</a:t>
                      </a:r>
                      <a:br>
                        <a:rPr lang="es-es" sz="1100" b="1" kern="0" spc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</a:br>
                      <a:r>
                        <a:rPr lang="es-es" sz="1100" b="1" i="0" u="sng" kern="0" spc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Inversiones del Fondo consideran ASG</a:t>
                      </a:r>
                    </a:p>
                  </a:txBody>
                  <a:tcPr anchor="ctr">
                    <a:lnT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544720"/>
                  </a:ext>
                </a:extLst>
              </a:tr>
              <a:tr h="768141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Compromiso con la Sostenibilidad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Integra las cuestiones ASG (respectivos materiales del fondo, que podría ser el reglamento)</a:t>
                      </a:r>
                    </a:p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 Medidas adoptadas para que las inversiones eviten daño significativo a la promoción de la sostenibilidad</a:t>
                      </a:r>
                    </a:p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es-es" sz="1100" b="0" i="1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(documentación formal)</a:t>
                      </a:r>
                      <a:endParaRPr lang="es-es" sz="1100" i="1" spc="0" dirty="0">
                        <a:solidFill>
                          <a:srgbClr val="4C4D4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60726" marR="6326" marT="30363" marB="30363" anchor="ctr"/>
                </a:tc>
                <a:extLst>
                  <a:ext uri="{0D108BD9-81ED-4DB2-BD59-A6C34878D82A}">
                    <a16:rowId xmlns:a16="http://schemas.microsoft.com/office/drawing/2014/main" val="2713431291"/>
                  </a:ext>
                </a:extLst>
              </a:tr>
              <a:tr h="911391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Acciones continuas</a:t>
                      </a:r>
                      <a:br>
                        <a:rPr lang="es-es" sz="1100" b="1" spc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</a:b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(***) 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 Metodología y datos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(fuente y procesamiento);  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Si se utilizan —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Herramientas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y Políticas de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compromiso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; 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Limitaciones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en las metodologías, datos y herramientas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SzPts val="1100"/>
                        <a:buFont typeface="Wingdings" panose="05000000000000000000" pitchFamily="2" charset="2"/>
                        <a:buChar char=""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 Acciones de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diligencia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; y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seguimiento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en cuanto a la promoción de la sostenibilidad</a:t>
                      </a: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SzPts val="1100"/>
                        <a:buFont typeface="Wingdings" panose="05000000000000000000" pitchFamily="2" charset="2"/>
                        <a:buNone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(análisis/informe periódico**)</a:t>
                      </a:r>
                    </a:p>
                  </a:txBody>
                  <a:tcPr marL="60726" marR="6326" marT="30363" marB="30363" anchor="ctr"/>
                </a:tc>
                <a:extLst>
                  <a:ext uri="{0D108BD9-81ED-4DB2-BD59-A6C34878D82A}">
                    <a16:rowId xmlns:a16="http://schemas.microsoft.com/office/drawing/2014/main" val="3097399900"/>
                  </a:ext>
                </a:extLst>
              </a:tr>
              <a:tr h="482332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Transparencia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rtl="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FCAF1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 Divulgación de la metodología, fuentes de datos, limitaciones y acciones de due diligence (materiales de marketing del Fondo/lámina)</a:t>
                      </a:r>
                    </a:p>
                  </a:txBody>
                  <a:tcPr marL="60726" marR="6326" marT="30363" marB="30363" anchor="ctr">
                    <a:lnB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690803"/>
                  </a:ext>
                </a:extLst>
              </a:tr>
            </a:tbl>
          </a:graphicData>
        </a:graphic>
      </p:graphicFrame>
      <p:sp>
        <p:nvSpPr>
          <p:cNvPr id="17" name="CaixaDeTexto 16">
            <a:extLst>
              <a:ext uri="{FF2B5EF4-FFF2-40B4-BE49-F238E27FC236}">
                <a16:creationId xmlns:a16="http://schemas.microsoft.com/office/drawing/2014/main" id="{68EE75A5-FC64-4700-BE24-3AA5E0D8FF8C}"/>
              </a:ext>
            </a:extLst>
          </p:cNvPr>
          <p:cNvSpPr txBox="1"/>
          <p:nvPr/>
        </p:nvSpPr>
        <p:spPr>
          <a:xfrm>
            <a:off x="256373" y="4108007"/>
            <a:ext cx="4152545" cy="1008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lnSpc>
                <a:spcPct val="107000"/>
              </a:lnSpc>
              <a:buClr>
                <a:srgbClr val="FCAF17"/>
              </a:buClr>
            </a:pP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(**) Los mismos requisitos se aplican a los fondos que usan </a:t>
            </a:r>
            <a:r>
              <a:rPr lang="es-es" sz="800" b="0" i="1" u="non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Benchmarks</a:t>
            </a: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, incluida la </a:t>
            </a:r>
            <a:r>
              <a:rPr lang="es-es" sz="800" b="0" i="1" u="non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due</a:t>
            </a: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</a:t>
            </a:r>
            <a:r>
              <a:rPr lang="es-es" sz="800" b="0" i="1" u="non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diligence</a:t>
            </a: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en cuanto a limitaciones y medidas de seguimiento.</a:t>
            </a:r>
            <a:br>
              <a:rPr lang="es-es" sz="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sym typeface=""/>
              </a:rPr>
            </a:b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(***) El gestor puede incluir información sobre las acciones continuas en los documentos oficiales del fondo, de acuerdo con el Código ANBIMA de Administración de Recursos de Terceros, tal como: reglamento, políticas, lámina (hoja) de información esencial, cuestionario de </a:t>
            </a:r>
            <a:r>
              <a:rPr lang="es-es" sz="800" b="0" i="1" u="non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due</a:t>
            </a: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</a:t>
            </a:r>
            <a:r>
              <a:rPr lang="es-es" sz="800" b="0" i="1" u="non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diligence</a:t>
            </a:r>
            <a:r>
              <a:rPr lang="es-es" sz="800" b="0" i="1" u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, material publicitario o técnico, entre otros documentos.</a:t>
            </a:r>
          </a:p>
          <a:p>
            <a:pPr algn="just" rtl="0">
              <a:lnSpc>
                <a:spcPct val="107000"/>
              </a:lnSpc>
              <a:buClr>
                <a:srgbClr val="FCAF17"/>
              </a:buClr>
            </a:pPr>
            <a:endParaRPr lang="es-es" sz="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8E4C035-8097-4872-8FC4-3BDFBE7911FC}"/>
              </a:ext>
            </a:extLst>
          </p:cNvPr>
          <p:cNvSpPr txBox="1"/>
          <p:nvPr/>
        </p:nvSpPr>
        <p:spPr>
          <a:xfrm>
            <a:off x="6694918" y="1326433"/>
            <a:ext cx="19856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rtl="0">
              <a:buClr>
                <a:srgbClr val="FCAF17"/>
              </a:buClr>
              <a:buFont typeface="Arial" panose="020B0604020202020204" pitchFamily="34" charset="0"/>
              <a:buChar char="•"/>
            </a:pPr>
            <a:r>
              <a:rPr lang="es-es" sz="1200" b="1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Diferenciación en el material publicitario</a:t>
            </a:r>
          </a:p>
          <a:p>
            <a:pPr marL="171450" indent="-171450" algn="l" rtl="0">
              <a:buClr>
                <a:srgbClr val="FCAF17"/>
              </a:buClr>
              <a:buFont typeface="Arial" panose="020B0604020202020204" pitchFamily="34" charset="0"/>
              <a:buChar char="•"/>
            </a:pPr>
            <a:endParaRPr lang="es-es" sz="1200" b="1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171450" indent="-171450" algn="l" rtl="0">
              <a:buClr>
                <a:srgbClr val="FCAF17"/>
              </a:buClr>
              <a:buFont typeface="Arial" panose="020B0604020202020204" pitchFamily="34" charset="0"/>
              <a:buChar char="•"/>
            </a:pPr>
            <a:r>
              <a:rPr lang="es-es" sz="12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Seguimiento de los parámetros establecidos para la consideración ASG.</a:t>
            </a:r>
          </a:p>
          <a:p>
            <a:pPr marL="171450" indent="-171450" algn="l" rtl="0">
              <a:buClr>
                <a:srgbClr val="FCAF17"/>
              </a:buClr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171450" indent="-171450" algn="l" rtl="0">
              <a:buClr>
                <a:srgbClr val="FCAF17"/>
              </a:buClr>
              <a:buFont typeface="Arial" panose="020B0604020202020204" pitchFamily="34" charset="0"/>
              <a:buChar char="•"/>
            </a:pPr>
            <a:r>
              <a:rPr lang="es-es" sz="12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Carteras con diversos objetivos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D5582289-99BE-4C80-B291-ED08488D2D69}"/>
              </a:ext>
            </a:extLst>
          </p:cNvPr>
          <p:cNvSpPr/>
          <p:nvPr/>
        </p:nvSpPr>
        <p:spPr>
          <a:xfrm>
            <a:off x="4408918" y="4486315"/>
            <a:ext cx="4572000" cy="547569"/>
          </a:xfrm>
          <a:prstGeom prst="rect">
            <a:avLst/>
          </a:prstGeom>
          <a:solidFill>
            <a:srgbClr val="FCAF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7EBEEE4-2848-4B9F-A6B4-0F2E0787645A}"/>
              </a:ext>
            </a:extLst>
          </p:cNvPr>
          <p:cNvSpPr txBox="1"/>
          <p:nvPr/>
        </p:nvSpPr>
        <p:spPr>
          <a:xfrm>
            <a:off x="5163950" y="4461229"/>
            <a:ext cx="3736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Clr>
                <a:srgbClr val="0095D9"/>
              </a:buClr>
            </a:pPr>
            <a:r>
              <a:rPr lang="es-es" sz="1600" b="1" i="0" u="none" kern="0" baseline="0" dirty="0">
                <a:solidFill>
                  <a:schemeClr val="bg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El nombre del Fondo </a:t>
            </a:r>
            <a:r>
              <a:rPr lang="es-es" sz="1600" b="1" i="0" u="sng" kern="0" baseline="0" dirty="0">
                <a:solidFill>
                  <a:schemeClr val="bg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NO</a:t>
            </a:r>
            <a:r>
              <a:rPr lang="es-es" sz="1600" b="1" i="0" u="none" kern="0" baseline="0" dirty="0">
                <a:solidFill>
                  <a:schemeClr val="bg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contendrá sufijo</a:t>
            </a:r>
          </a:p>
        </p:txBody>
      </p:sp>
      <p:pic>
        <p:nvPicPr>
          <p:cNvPr id="16" name="Gráfico 15" descr="Megáfono1 con relleno sólido">
            <a:extLst>
              <a:ext uri="{FF2B5EF4-FFF2-40B4-BE49-F238E27FC236}">
                <a16:creationId xmlns:a16="http://schemas.microsoft.com/office/drawing/2014/main" id="{EE800954-9E26-4F6B-AC4C-DBD4B0ACC91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589471">
            <a:off x="4564259" y="4454629"/>
            <a:ext cx="547254" cy="607258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3C43233B-E752-461B-AA05-EC3045B85AFD}"/>
              </a:ext>
            </a:extLst>
          </p:cNvPr>
          <p:cNvSpPr txBox="1"/>
          <p:nvPr/>
        </p:nvSpPr>
        <p:spPr>
          <a:xfrm>
            <a:off x="5105979" y="4702856"/>
            <a:ext cx="3902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rtl="0">
              <a:lnSpc>
                <a:spcPct val="100000"/>
              </a:lnSpc>
              <a:spcAft>
                <a:spcPts val="0"/>
              </a:spcAft>
              <a:buClr>
                <a:srgbClr val="FCAF17"/>
              </a:buClr>
              <a:buFont typeface="Wingdings" panose="05000000000000000000" pitchFamily="2" charset="2"/>
              <a:buNone/>
            </a:pPr>
            <a:r>
              <a:rPr lang="es-es" sz="900" b="1" i="0" u="none" kern="0" baseline="0">
                <a:solidFill>
                  <a:schemeClr val="bg1">
                    <a:lumMod val="10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"/>
              </a:rPr>
              <a:t>El marketing incluirá una sentencia con el siguiente contenido: </a:t>
            </a:r>
            <a:r>
              <a:rPr lang="es-es" sz="900" b="1" i="0" u="sng" kern="0" baseline="0">
                <a:solidFill>
                  <a:schemeClr val="bg1">
                    <a:lumMod val="10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"/>
              </a:rPr>
              <a:t>“este fondo integra cuestiones ASG en su gestión”</a:t>
            </a:r>
            <a:endParaRPr lang="es-es" sz="900" b="1" kern="0" dirty="0">
              <a:solidFill>
                <a:schemeClr val="bg1">
                  <a:lumMod val="10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sym typeface=""/>
            </a:endParaRPr>
          </a:p>
        </p:txBody>
      </p:sp>
      <p:sp>
        <p:nvSpPr>
          <p:cNvPr id="11" name="Espaço Reservado para Rodapé 4">
            <a:extLst>
              <a:ext uri="{FF2B5EF4-FFF2-40B4-BE49-F238E27FC236}">
                <a16:creationId xmlns:a16="http://schemas.microsoft.com/office/drawing/2014/main" id="{DBF352EB-EA60-FED6-3B08-8E2C792F4E28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1519578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73D9F82-EE42-4F6C-B1D0-1A9B2AB6F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462568"/>
              </p:ext>
            </p:extLst>
          </p:nvPr>
        </p:nvGraphicFramePr>
        <p:xfrm>
          <a:off x="745422" y="1334089"/>
          <a:ext cx="3452118" cy="3329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452118">
                  <a:extLst>
                    <a:ext uri="{9D8B030D-6E8A-4147-A177-3AD203B41FA5}">
                      <a16:colId xmlns:a16="http://schemas.microsoft.com/office/drawing/2014/main" val="4178121418"/>
                    </a:ext>
                  </a:extLst>
                </a:gridCol>
              </a:tblGrid>
              <a:tr h="458239">
                <a:tc>
                  <a:txBody>
                    <a:bodyPr/>
                    <a:lstStyle/>
                    <a:p>
                      <a:pPr algn="l" rtl="0"/>
                      <a:endParaRPr lang="es-es" sz="12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algn="l" rtl="0"/>
                      <a:endParaRPr lang="es-es" sz="1200" dirty="0">
                        <a:solidFill>
                          <a:srgbClr val="4C4D4F"/>
                        </a:solidFill>
                      </a:endParaRPr>
                    </a:p>
                  </a:txBody>
                  <a:tcPr marL="94825" marR="94825" marT="47410" marB="47410"/>
                </a:tc>
                <a:extLst>
                  <a:ext uri="{0D108BD9-81ED-4DB2-BD59-A6C34878D82A}">
                    <a16:rowId xmlns:a16="http://schemas.microsoft.com/office/drawing/2014/main" val="3528855396"/>
                  </a:ext>
                </a:extLst>
              </a:tr>
              <a:tr h="242572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Información clara, completa y actualizada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sobre la metodología ASG, los indicadores y los conceptos básicos están disponibles en el material de marketing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Políticas de diligencia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y participación activa en la gobernanza del índice cuando el fondo utiliza esta estrategia ASG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Calificación de equipos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para la evaluación interna de las características ASG de los activos además del uso de datos de terceros</a:t>
                      </a:r>
                    </a:p>
                  </a:txBody>
                  <a:tcPr marL="94825" marR="94825" marT="47410" marB="47410"/>
                </a:tc>
                <a:extLst>
                  <a:ext uri="{0D108BD9-81ED-4DB2-BD59-A6C34878D82A}">
                    <a16:rowId xmlns:a16="http://schemas.microsoft.com/office/drawing/2014/main" val="3685396037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926E1FB-0F19-4FD9-AC27-322C4D2F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100757"/>
              </p:ext>
            </p:extLst>
          </p:nvPr>
        </p:nvGraphicFramePr>
        <p:xfrm>
          <a:off x="4572000" y="1334089"/>
          <a:ext cx="3452119" cy="352688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452119">
                  <a:extLst>
                    <a:ext uri="{9D8B030D-6E8A-4147-A177-3AD203B41FA5}">
                      <a16:colId xmlns:a16="http://schemas.microsoft.com/office/drawing/2014/main" val="4230144902"/>
                    </a:ext>
                  </a:extLst>
                </a:gridCol>
              </a:tblGrid>
              <a:tr h="448406">
                <a:tc>
                  <a:txBody>
                    <a:bodyPr/>
                    <a:lstStyle/>
                    <a:p>
                      <a:pPr algn="l" rtl="0"/>
                      <a:endParaRPr lang="es-e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695417"/>
                  </a:ext>
                </a:extLst>
              </a:tr>
              <a:tr h="2453954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Metodología ASG que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se limita a filtro negativo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sin establecer un indicador o métrica de desempeño ASG para el universo de inversiones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Vinculación al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índice que no tiene un enfoque ASG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y adopta un número limitado de exclusiones, sin acciones continuas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Metodología que se aplica a un porcentaje de la cartera,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sin definición de procedimientos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para la parte restante de inversiones y de </a:t>
                      </a:r>
                      <a:r>
                        <a:rPr lang="es-es" sz="1400" b="0" i="1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stewardship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77872"/>
                  </a:ext>
                </a:extLst>
              </a:tr>
            </a:tbl>
          </a:graphicData>
        </a:graphic>
      </p:graphicFrame>
      <p:pic>
        <p:nvPicPr>
          <p:cNvPr id="13" name="Gráfico 12" descr="Pulgar hacia abajo estructura de tópicos">
            <a:extLst>
              <a:ext uri="{FF2B5EF4-FFF2-40B4-BE49-F238E27FC236}">
                <a16:creationId xmlns:a16="http://schemas.microsoft.com/office/drawing/2014/main" id="{9C60236D-DD63-45EE-B278-3F95D957E2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37912" y="1345461"/>
            <a:ext cx="432000" cy="432000"/>
          </a:xfrm>
          <a:prstGeom prst="rect">
            <a:avLst/>
          </a:prstGeom>
        </p:spPr>
      </p:pic>
      <p:pic>
        <p:nvPicPr>
          <p:cNvPr id="14" name="Gráfico 13" descr="Señal del pulgar arriba estructura de temas">
            <a:extLst>
              <a:ext uri="{FF2B5EF4-FFF2-40B4-BE49-F238E27FC236}">
                <a16:creationId xmlns:a16="http://schemas.microsoft.com/office/drawing/2014/main" id="{2559739F-A235-4766-9BFA-2BE801430BC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56915" y="1306714"/>
            <a:ext cx="470492" cy="432000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75EEA106-5AB3-4FBC-BFDF-255EECB6F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704" y="150707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19" name="Espaço Reservado para Texto 3">
            <a:extLst>
              <a:ext uri="{FF2B5EF4-FFF2-40B4-BE49-F238E27FC236}">
                <a16:creationId xmlns:a16="http://schemas.microsoft.com/office/drawing/2014/main" id="{6705403D-5E48-4C77-AD9D-C4B312D72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512994"/>
            <a:ext cx="6411600" cy="317888"/>
          </a:xfrm>
        </p:spPr>
        <p:txBody>
          <a:bodyPr>
            <a:noAutofit/>
          </a:bodyPr>
          <a:lstStyle/>
          <a:p>
            <a:pPr algn="l" rtl="0"/>
            <a:r>
              <a:rPr lang="es-es" b="0" i="1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Buenas prácticas para Fondos que consideran cuestiones ASG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E9E93EFC-6C03-4459-AA3F-BC1297095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13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0" name="Espaço Reservado para Rodapé 4">
            <a:extLst>
              <a:ext uri="{FF2B5EF4-FFF2-40B4-BE49-F238E27FC236}">
                <a16:creationId xmlns:a16="http://schemas.microsoft.com/office/drawing/2014/main" id="{4CEFD98F-8F7F-7BC9-E07C-50ADD774D284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3812174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CDB1984B-9FF0-4D15-8E32-6E0D62AD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baseline="0" dirty="0"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  <a:endParaRPr lang="es-es" b="1" kern="1200" cap="all" baseline="0" dirty="0">
              <a:latin typeface="Calibri" panose="020F0502020204030204" pitchFamily="34" charset="0"/>
              <a:cs typeface="+mn-cs"/>
              <a:sym typeface=""/>
            </a:endParaRP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888A268A-64D5-4682-A9E9-026BF362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14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D378B21-95D3-47F4-8DD1-4F530E2C8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491728"/>
            <a:ext cx="6411600" cy="317888"/>
          </a:xfrm>
        </p:spPr>
        <p:txBody>
          <a:bodyPr>
            <a:noAutofit/>
          </a:bodyPr>
          <a:lstStyle/>
          <a:p>
            <a:pPr algn="l" rtl="0"/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Principales documentos relacionados con el tema</a:t>
            </a:r>
            <a:endParaRPr lang="es-es" dirty="0">
              <a:latin typeface="Calibri" panose="020F0502020204030204" pitchFamily="34" charset="0"/>
              <a:sym typeface="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FEC49A1-AAB1-41F5-ADF5-42B7E471B4B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1130" y="1256371"/>
            <a:ext cx="1753043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689399A-FB1D-4750-B81E-45FE0C5A3AA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7960" y="1256371"/>
            <a:ext cx="1777391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05F1E26C-5FF9-4736-A7EF-0C99729EE8C8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3926" y="1257209"/>
            <a:ext cx="187551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7700488A-27D0-4821-9712-4873FFD299A4}"/>
              </a:ext>
            </a:extLst>
          </p:cNvPr>
          <p:cNvSpPr txBox="1"/>
          <p:nvPr/>
        </p:nvSpPr>
        <p:spPr>
          <a:xfrm>
            <a:off x="409201" y="4087183"/>
            <a:ext cx="16569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300" b="0" i="0" u="none" kern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En vigor </a:t>
            </a:r>
            <a:r>
              <a:rPr lang="es-es" sz="1300" b="1" i="0" u="none" kern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desde</a:t>
            </a:r>
            <a:r>
              <a:rPr lang="es-es" sz="1300" b="0" i="0" u="none" kern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</a:t>
            </a:r>
            <a:r>
              <a:rPr lang="es-es" sz="1300" b="1" i="0" u="none" kern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el 3 de enero del 2022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871692B-7A5B-4B79-82A2-1989890E963A}"/>
              </a:ext>
            </a:extLst>
          </p:cNvPr>
          <p:cNvSpPr txBox="1"/>
          <p:nvPr/>
        </p:nvSpPr>
        <p:spPr>
          <a:xfrm>
            <a:off x="2896894" y="3932458"/>
            <a:ext cx="241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buClr>
                <a:srgbClr val="0095D9"/>
              </a:buClr>
            </a:pPr>
            <a:r>
              <a:rPr lang="es-es" sz="1300" b="1" i="0" u="none" kern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Objetivo: </a:t>
            </a:r>
            <a:r>
              <a:rPr lang="es-es" sz="1300" b="0" i="0" u="none" kern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Ser un referente de apoyo a los gestores en la comprensión y cumplimiento de las Reglas.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30CA7C3-3573-40A3-9487-9EC9786CC4E3}"/>
              </a:ext>
            </a:extLst>
          </p:cNvPr>
          <p:cNvSpPr txBox="1"/>
          <p:nvPr/>
        </p:nvSpPr>
        <p:spPr>
          <a:xfrm>
            <a:off x="5911795" y="3887129"/>
            <a:ext cx="241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buClr>
                <a:srgbClr val="0095D9"/>
              </a:buClr>
            </a:pPr>
            <a:r>
              <a:rPr lang="es-es" sz="1300" b="0" i="0" u="none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Divulgación de la nueva versión que incluye dudas recientes y operativas.</a:t>
            </a:r>
          </a:p>
          <a:p>
            <a:pPr algn="just" rtl="0">
              <a:buClr>
                <a:srgbClr val="0095D9"/>
              </a:buClr>
            </a:pPr>
            <a:r>
              <a:rPr lang="es-es" sz="1300" b="1" i="0" u="none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Se actualizará periódicamente.</a:t>
            </a:r>
          </a:p>
        </p:txBody>
      </p:sp>
      <p:sp>
        <p:nvSpPr>
          <p:cNvPr id="2" name="Retângulo 1"/>
          <p:cNvSpPr/>
          <p:nvPr/>
        </p:nvSpPr>
        <p:spPr>
          <a:xfrm>
            <a:off x="738178" y="2552709"/>
            <a:ext cx="129798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es-es" sz="7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REGLAS Y PROCEDIMIENTOS PARA LA IDENTIFICACIÓN DE FONDOS DE INVERSIÓN SOSTENIBLE (IS)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6418164" y="2608038"/>
            <a:ext cx="1358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7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Preguntas y respuestas</a:t>
            </a:r>
          </a:p>
          <a:p>
            <a:endParaRPr lang="es-es" sz="5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sym typeface=""/>
            </a:endParaRPr>
          </a:p>
          <a:p>
            <a:pPr algn="l" rtl="0"/>
            <a:r>
              <a:rPr lang="es-es" sz="500" b="1" i="0" u="none" baseline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Reglas y procedimientos para la identificación de fondos de inversión sostenible</a:t>
            </a:r>
          </a:p>
          <a:p>
            <a:endParaRPr lang="es-es" sz="5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sym typeface=""/>
            </a:endParaRPr>
          </a:p>
          <a:p>
            <a:pPr algn="l" rtl="0"/>
            <a:r>
              <a:rPr lang="es-es" sz="5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DM: 06/12/2021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814017" y="1688974"/>
            <a:ext cx="13589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11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GUÍA ASG II</a:t>
            </a:r>
            <a:endParaRPr lang="es-es" sz="1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sym typeface="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091684" y="1871938"/>
            <a:ext cx="9395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600" b="0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Aspectos ASG para gestores de fondos de inversión</a:t>
            </a:r>
          </a:p>
        </p:txBody>
      </p:sp>
      <p:sp>
        <p:nvSpPr>
          <p:cNvPr id="20" name="Espaço Reservado para Rodapé 4">
            <a:extLst>
              <a:ext uri="{FF2B5EF4-FFF2-40B4-BE49-F238E27FC236}">
                <a16:creationId xmlns:a16="http://schemas.microsoft.com/office/drawing/2014/main" id="{E7EE3B69-2DB1-A446-9A74-84C00D5013A4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850036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9C47B96-404E-46D9-BB6F-F30CC4B3B822}"/>
              </a:ext>
            </a:extLst>
          </p:cNvPr>
          <p:cNvSpPr/>
          <p:nvPr/>
        </p:nvSpPr>
        <p:spPr>
          <a:xfrm>
            <a:off x="-1228395" y="601700"/>
            <a:ext cx="1095173" cy="226688"/>
          </a:xfrm>
          <a:prstGeom prst="rect">
            <a:avLst/>
          </a:prstGeom>
          <a:solidFill>
            <a:srgbClr val="00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ECA7952-7D47-411A-8F83-B464744C909C}"/>
              </a:ext>
            </a:extLst>
          </p:cNvPr>
          <p:cNvSpPr/>
          <p:nvPr/>
        </p:nvSpPr>
        <p:spPr>
          <a:xfrm>
            <a:off x="-1228395" y="894760"/>
            <a:ext cx="1095173" cy="226688"/>
          </a:xfrm>
          <a:prstGeom prst="rect">
            <a:avLst/>
          </a:prstGeom>
          <a:solidFill>
            <a:srgbClr val="FCAF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D3B9D06-CC18-4C1E-9015-C0BDAE19A4DD}"/>
              </a:ext>
            </a:extLst>
          </p:cNvPr>
          <p:cNvSpPr/>
          <p:nvPr/>
        </p:nvSpPr>
        <p:spPr>
          <a:xfrm>
            <a:off x="-1228395" y="1165083"/>
            <a:ext cx="1095173" cy="226688"/>
          </a:xfrm>
          <a:prstGeom prst="rect">
            <a:avLst/>
          </a:prstGeom>
          <a:solidFill>
            <a:srgbClr val="4C4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24086C4B-0AA1-4885-8D56-033B8C861F3A}"/>
              </a:ext>
            </a:extLst>
          </p:cNvPr>
          <p:cNvSpPr/>
          <p:nvPr/>
        </p:nvSpPr>
        <p:spPr>
          <a:xfrm>
            <a:off x="-1228395" y="295837"/>
            <a:ext cx="1095173" cy="226688"/>
          </a:xfrm>
          <a:prstGeom prst="rect">
            <a:avLst/>
          </a:pr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58F3FA6C-1D9C-47FA-955E-783A1A9415F1}"/>
              </a:ext>
            </a:extLst>
          </p:cNvPr>
          <p:cNvSpPr/>
          <p:nvPr/>
        </p:nvSpPr>
        <p:spPr>
          <a:xfrm>
            <a:off x="-1228396" y="1558150"/>
            <a:ext cx="1095173" cy="226688"/>
          </a:xfrm>
          <a:prstGeom prst="rect">
            <a:avLst/>
          </a:prstGeom>
          <a:solidFill>
            <a:srgbClr val="BF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0CCF31F-FFC7-45D6-81D6-8C0F7E0132F0}"/>
              </a:ext>
            </a:extLst>
          </p:cNvPr>
          <p:cNvSpPr/>
          <p:nvPr/>
        </p:nvSpPr>
        <p:spPr>
          <a:xfrm>
            <a:off x="-1228396" y="1854216"/>
            <a:ext cx="476486" cy="317485"/>
          </a:xfrm>
          <a:prstGeom prst="rect">
            <a:avLst/>
          </a:prstGeom>
          <a:solidFill>
            <a:srgbClr val="03B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F64A1260-F7B8-46C0-89D6-AD262A253276}"/>
              </a:ext>
            </a:extLst>
          </p:cNvPr>
          <p:cNvSpPr/>
          <p:nvPr/>
        </p:nvSpPr>
        <p:spPr>
          <a:xfrm>
            <a:off x="-609709" y="1854216"/>
            <a:ext cx="476486" cy="317485"/>
          </a:xfrm>
          <a:prstGeom prst="rect">
            <a:avLst/>
          </a:prstGeom>
          <a:solidFill>
            <a:srgbClr val="0346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FB2F5A13-07EF-48F7-B423-5A022017E5A1}"/>
              </a:ext>
            </a:extLst>
          </p:cNvPr>
          <p:cNvSpPr/>
          <p:nvPr/>
        </p:nvSpPr>
        <p:spPr>
          <a:xfrm>
            <a:off x="-1228396" y="2393618"/>
            <a:ext cx="1095173" cy="226688"/>
          </a:xfrm>
          <a:prstGeom prst="rect">
            <a:avLst/>
          </a:prstGeom>
          <a:solidFill>
            <a:srgbClr val="FFD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282F88E7-FAA5-4420-95BD-37DB837EDC3F}"/>
              </a:ext>
            </a:extLst>
          </p:cNvPr>
          <p:cNvSpPr/>
          <p:nvPr/>
        </p:nvSpPr>
        <p:spPr>
          <a:xfrm>
            <a:off x="-1228396" y="2689684"/>
            <a:ext cx="476486" cy="317485"/>
          </a:xfrm>
          <a:prstGeom prst="rect">
            <a:avLst/>
          </a:prstGeom>
          <a:solidFill>
            <a:srgbClr val="BF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3F95633D-7E4D-4D65-9EC8-72E3E05F905E}"/>
              </a:ext>
            </a:extLst>
          </p:cNvPr>
          <p:cNvSpPr/>
          <p:nvPr/>
        </p:nvSpPr>
        <p:spPr>
          <a:xfrm>
            <a:off x="-609709" y="2689684"/>
            <a:ext cx="476486" cy="317485"/>
          </a:xfrm>
          <a:prstGeom prst="rect">
            <a:avLst/>
          </a:prstGeom>
          <a:solidFill>
            <a:srgbClr val="03B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760FC4D3-7D3D-4846-9738-90DC3D079214}"/>
              </a:ext>
            </a:extLst>
          </p:cNvPr>
          <p:cNvSpPr/>
          <p:nvPr/>
        </p:nvSpPr>
        <p:spPr>
          <a:xfrm>
            <a:off x="-1228396" y="3229086"/>
            <a:ext cx="1095173" cy="226688"/>
          </a:xfrm>
          <a:prstGeom prst="rect">
            <a:avLst/>
          </a:prstGeom>
          <a:solidFill>
            <a:srgbClr val="B7BA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FCE88EA0-3E79-4265-B16B-E9BB1438FC2B}"/>
              </a:ext>
            </a:extLst>
          </p:cNvPr>
          <p:cNvSpPr/>
          <p:nvPr/>
        </p:nvSpPr>
        <p:spPr>
          <a:xfrm>
            <a:off x="-1228396" y="3525152"/>
            <a:ext cx="476486" cy="317485"/>
          </a:xfrm>
          <a:prstGeom prst="rect">
            <a:avLst/>
          </a:prstGeom>
          <a:solidFill>
            <a:srgbClr val="666A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9F383688-A756-408B-9828-F9B70F62A449}"/>
              </a:ext>
            </a:extLst>
          </p:cNvPr>
          <p:cNvSpPr/>
          <p:nvPr/>
        </p:nvSpPr>
        <p:spPr>
          <a:xfrm>
            <a:off x="-609709" y="3525152"/>
            <a:ext cx="476486" cy="31748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A2C3B127-238E-4834-B5B9-28E0767210C0}"/>
              </a:ext>
            </a:extLst>
          </p:cNvPr>
          <p:cNvSpPr/>
          <p:nvPr/>
        </p:nvSpPr>
        <p:spPr>
          <a:xfrm>
            <a:off x="-1228396" y="4064554"/>
            <a:ext cx="1095173" cy="226688"/>
          </a:xfrm>
          <a:prstGeom prst="rect">
            <a:avLst/>
          </a:prstGeom>
          <a:solidFill>
            <a:srgbClr val="FFD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7759D508-C54E-4EF6-9577-3424FE36256E}"/>
              </a:ext>
            </a:extLst>
          </p:cNvPr>
          <p:cNvSpPr/>
          <p:nvPr/>
        </p:nvSpPr>
        <p:spPr>
          <a:xfrm>
            <a:off x="-1228396" y="4360620"/>
            <a:ext cx="476486" cy="317485"/>
          </a:xfrm>
          <a:prstGeom prst="rect">
            <a:avLst/>
          </a:prstGeom>
          <a:solidFill>
            <a:srgbClr val="DE76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55004C76-9746-4D74-BA4B-0DED3EA23891}"/>
              </a:ext>
            </a:extLst>
          </p:cNvPr>
          <p:cNvSpPr/>
          <p:nvPr/>
        </p:nvSpPr>
        <p:spPr>
          <a:xfrm>
            <a:off x="-609709" y="4360620"/>
            <a:ext cx="476486" cy="317485"/>
          </a:xfrm>
          <a:prstGeom prst="rect">
            <a:avLst/>
          </a:prstGeom>
          <a:solidFill>
            <a:srgbClr val="0346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16712441-00E3-4F70-BD85-215F23E7D230}"/>
              </a:ext>
            </a:extLst>
          </p:cNvPr>
          <p:cNvSpPr/>
          <p:nvPr/>
        </p:nvSpPr>
        <p:spPr>
          <a:xfrm>
            <a:off x="4571993" y="4955241"/>
            <a:ext cx="4572002" cy="1865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35">
              <a:defRPr/>
            </a:pPr>
            <a:endParaRPr lang="es-es" sz="12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0" name="Imagem 39">
            <a:extLst>
              <a:ext uri="{FF2B5EF4-FFF2-40B4-BE49-F238E27FC236}">
                <a16:creationId xmlns:a16="http://schemas.microsoft.com/office/drawing/2014/main" id="{9927D3B6-03BB-B479-48B1-FCAD4A6CDE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978" b="77707"/>
          <a:stretch>
            <a:fillRect/>
          </a:stretch>
        </p:blipFill>
        <p:spPr bwMode="auto">
          <a:xfrm>
            <a:off x="1192" y="1"/>
            <a:ext cx="1097756" cy="85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Espaço Reservado para Texto 5">
            <a:extLst>
              <a:ext uri="{FF2B5EF4-FFF2-40B4-BE49-F238E27FC236}">
                <a16:creationId xmlns:a16="http://schemas.microsoft.com/office/drawing/2014/main" id="{29938870-C955-799A-DD11-E84D9DA6ABD8}"/>
              </a:ext>
            </a:extLst>
          </p:cNvPr>
          <p:cNvSpPr txBox="1">
            <a:spLocks/>
          </p:cNvSpPr>
          <p:nvPr/>
        </p:nvSpPr>
        <p:spPr>
          <a:xfrm>
            <a:off x="336097" y="569140"/>
            <a:ext cx="8688029" cy="3011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spcBef>
                <a:spcPts val="750"/>
              </a:spcBef>
              <a:buNone/>
              <a:defRPr/>
            </a:pPr>
            <a:r>
              <a:rPr lang="es-ES" sz="1725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Principales documentos relacionados con el tema</a:t>
            </a:r>
          </a:p>
        </p:txBody>
      </p:sp>
      <p:sp>
        <p:nvSpPr>
          <p:cNvPr id="49" name="Título 1">
            <a:extLst>
              <a:ext uri="{FF2B5EF4-FFF2-40B4-BE49-F238E27FC236}">
                <a16:creationId xmlns:a16="http://schemas.microsoft.com/office/drawing/2014/main" id="{291F8D89-2EA9-6965-F8B9-1B927A4BBA66}"/>
              </a:ext>
            </a:extLst>
          </p:cNvPr>
          <p:cNvSpPr txBox="1">
            <a:spLocks/>
          </p:cNvSpPr>
          <p:nvPr/>
        </p:nvSpPr>
        <p:spPr>
          <a:xfrm>
            <a:off x="747753" y="118175"/>
            <a:ext cx="8688029" cy="46552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rgbClr val="0095D9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>
              <a:defRPr/>
            </a:pPr>
            <a:r>
              <a:rPr lang="es-es" sz="3000" dirty="0">
                <a:solidFill>
                  <a:srgbClr val="4C4D4F"/>
                </a:solidFill>
                <a:latin typeface="Calibri" panose="020F0502020204030204"/>
              </a:rPr>
              <a:t> </a:t>
            </a:r>
            <a:r>
              <a:rPr lang="es-es" sz="2800" b="1" i="0" u="none" baseline="0" dirty="0"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  <a:endParaRPr lang="es-es" sz="3000" dirty="0">
              <a:solidFill>
                <a:srgbClr val="4C4D4F"/>
              </a:solidFill>
              <a:latin typeface="Calibri" panose="020F0502020204030204"/>
            </a:endParaRP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EA3507D1-09BD-FD78-82F1-28BA6233DD9D}"/>
              </a:ext>
            </a:extLst>
          </p:cNvPr>
          <p:cNvSpPr txBox="1"/>
          <p:nvPr/>
        </p:nvSpPr>
        <p:spPr>
          <a:xfrm>
            <a:off x="265879" y="1036051"/>
            <a:ext cx="8625873" cy="3000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es-es" sz="1350" b="1"/>
              <a:t>Publicación de nuevos materiales/comunicaciones para orientar al mercado en la identificación de fondos sostenibles</a:t>
            </a: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D51D2AF7-F36A-4D7E-2D95-98FBCA13A164}"/>
              </a:ext>
            </a:extLst>
          </p:cNvPr>
          <p:cNvSpPr txBox="1"/>
          <p:nvPr/>
        </p:nvSpPr>
        <p:spPr>
          <a:xfrm>
            <a:off x="1008992" y="1321094"/>
            <a:ext cx="7882757" cy="1036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s-es" sz="1200" b="1">
                <a:solidFill>
                  <a:srgbClr val="80C342"/>
                </a:solidFill>
              </a:rPr>
              <a:t>Tutorial para registrar fondos en ANBIMA (</a:t>
            </a:r>
            <a:r>
              <a:rPr lang="es-es" sz="1200" b="1">
                <a:hlinkClick r:id="rId4"/>
              </a:rPr>
              <a:t>haga clic aquí</a:t>
            </a:r>
            <a:r>
              <a:rPr lang="es-es" sz="1200" b="1">
                <a:solidFill>
                  <a:srgbClr val="80C342"/>
                </a:solidFill>
              </a:rPr>
              <a:t>)</a:t>
            </a:r>
          </a:p>
          <a:p>
            <a:pPr marL="557213" lvl="1" indent="-214313">
              <a:spcAft>
                <a:spcPts val="750"/>
              </a:spcAft>
              <a:buFont typeface="Calibri" panose="020F0502020204030204" pitchFamily="34" charset="0"/>
              <a:buChar char="‒"/>
            </a:pPr>
            <a:r>
              <a:rPr lang="es-es" sz="1200"/>
              <a:t>Paso a paso para registrar fondos de renta fija o de acciones sostenibles en ANBIMA, de acuerdo con el Código de ART.</a:t>
            </a:r>
          </a:p>
          <a:p>
            <a:pPr marL="557213" lvl="1" indent="-214313">
              <a:spcAft>
                <a:spcPts val="1125"/>
              </a:spcAft>
              <a:buFont typeface="Calibri" panose="020F0502020204030204" pitchFamily="34" charset="0"/>
              <a:buChar char="‒"/>
            </a:pPr>
            <a:r>
              <a:rPr lang="es-es" sz="1200"/>
              <a:t>Mayor claridad de las responsabilidades de los gestores y administradores </a:t>
            </a:r>
          </a:p>
        </p:txBody>
      </p:sp>
      <p:grpSp>
        <p:nvGrpSpPr>
          <p:cNvPr id="52" name="Gráfico 1403">
            <a:extLst>
              <a:ext uri="{FF2B5EF4-FFF2-40B4-BE49-F238E27FC236}">
                <a16:creationId xmlns:a16="http://schemas.microsoft.com/office/drawing/2014/main" id="{21B4FB2C-6388-F0C2-2459-54D430FE9F02}"/>
              </a:ext>
            </a:extLst>
          </p:cNvPr>
          <p:cNvGrpSpPr>
            <a:grpSpLocks noChangeAspect="1"/>
          </p:cNvGrpSpPr>
          <p:nvPr/>
        </p:nvGrpSpPr>
        <p:grpSpPr>
          <a:xfrm>
            <a:off x="390307" y="1491481"/>
            <a:ext cx="562232" cy="484748"/>
            <a:chOff x="10056477" y="1126516"/>
            <a:chExt cx="4828460" cy="4163020"/>
          </a:xfrm>
          <a:solidFill>
            <a:srgbClr val="0095D9"/>
          </a:solidFill>
        </p:grpSpPr>
        <p:sp>
          <p:nvSpPr>
            <p:cNvPr id="53" name="Gráfico 1403">
              <a:extLst>
                <a:ext uri="{FF2B5EF4-FFF2-40B4-BE49-F238E27FC236}">
                  <a16:creationId xmlns:a16="http://schemas.microsoft.com/office/drawing/2014/main" id="{C87EE03D-F775-99EE-646A-4C9E7E3F7307}"/>
                </a:ext>
              </a:extLst>
            </p:cNvPr>
            <p:cNvSpPr/>
            <p:nvPr/>
          </p:nvSpPr>
          <p:spPr>
            <a:xfrm>
              <a:off x="10056477" y="1126516"/>
              <a:ext cx="1734323" cy="1734323"/>
            </a:xfrm>
            <a:custGeom>
              <a:avLst/>
              <a:gdLst>
                <a:gd name="connsiteX0" fmla="*/ 1734324 w 1734323"/>
                <a:gd name="connsiteY0" fmla="*/ 1734324 h 1734323"/>
                <a:gd name="connsiteX1" fmla="*/ 0 w 1734323"/>
                <a:gd name="connsiteY1" fmla="*/ 1734324 h 1734323"/>
                <a:gd name="connsiteX2" fmla="*/ 0 w 1734323"/>
                <a:gd name="connsiteY2" fmla="*/ 0 h 1734323"/>
                <a:gd name="connsiteX3" fmla="*/ 1734324 w 1734323"/>
                <a:gd name="connsiteY3" fmla="*/ 0 h 1734323"/>
                <a:gd name="connsiteX4" fmla="*/ 1734324 w 1734323"/>
                <a:gd name="connsiteY4" fmla="*/ 1734324 h 1734323"/>
                <a:gd name="connsiteX5" fmla="*/ 160734 w 1734323"/>
                <a:gd name="connsiteY5" fmla="*/ 1573590 h 1734323"/>
                <a:gd name="connsiteX6" fmla="*/ 1573590 w 1734323"/>
                <a:gd name="connsiteY6" fmla="*/ 1573590 h 1734323"/>
                <a:gd name="connsiteX7" fmla="*/ 1573590 w 1734323"/>
                <a:gd name="connsiteY7" fmla="*/ 160734 h 1734323"/>
                <a:gd name="connsiteX8" fmla="*/ 160734 w 1734323"/>
                <a:gd name="connsiteY8" fmla="*/ 160734 h 1734323"/>
                <a:gd name="connsiteX9" fmla="*/ 160734 w 1734323"/>
                <a:gd name="connsiteY9" fmla="*/ 1573590 h 1734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34323" h="1734323">
                  <a:moveTo>
                    <a:pt x="1734324" y="1734324"/>
                  </a:moveTo>
                  <a:lnTo>
                    <a:pt x="0" y="1734324"/>
                  </a:lnTo>
                  <a:lnTo>
                    <a:pt x="0" y="0"/>
                  </a:lnTo>
                  <a:lnTo>
                    <a:pt x="1734324" y="0"/>
                  </a:lnTo>
                  <a:lnTo>
                    <a:pt x="1734324" y="1734324"/>
                  </a:lnTo>
                  <a:close/>
                  <a:moveTo>
                    <a:pt x="160734" y="1573590"/>
                  </a:moveTo>
                  <a:lnTo>
                    <a:pt x="1573590" y="1573590"/>
                  </a:lnTo>
                  <a:lnTo>
                    <a:pt x="1573590" y="160734"/>
                  </a:lnTo>
                  <a:lnTo>
                    <a:pt x="160734" y="160734"/>
                  </a:lnTo>
                  <a:lnTo>
                    <a:pt x="160734" y="1573590"/>
                  </a:ln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54" name="Gráfico 1403">
              <a:extLst>
                <a:ext uri="{FF2B5EF4-FFF2-40B4-BE49-F238E27FC236}">
                  <a16:creationId xmlns:a16="http://schemas.microsoft.com/office/drawing/2014/main" id="{998EEF69-6F64-53FD-4FF0-0562A2A3C495}"/>
                </a:ext>
              </a:extLst>
            </p:cNvPr>
            <p:cNvSpPr/>
            <p:nvPr/>
          </p:nvSpPr>
          <p:spPr>
            <a:xfrm>
              <a:off x="10419201" y="1643009"/>
              <a:ext cx="1009411" cy="758130"/>
            </a:xfrm>
            <a:custGeom>
              <a:avLst/>
              <a:gdLst>
                <a:gd name="connsiteX0" fmla="*/ 364331 w 1009411"/>
                <a:gd name="connsiteY0" fmla="*/ 758131 h 758130"/>
                <a:gd name="connsiteX1" fmla="*/ 0 w 1009411"/>
                <a:gd name="connsiteY1" fmla="*/ 393799 h 758130"/>
                <a:gd name="connsiteX2" fmla="*/ 113586 w 1009411"/>
                <a:gd name="connsiteY2" fmla="*/ 280214 h 758130"/>
                <a:gd name="connsiteX3" fmla="*/ 364331 w 1009411"/>
                <a:gd name="connsiteY3" fmla="*/ 530959 h 758130"/>
                <a:gd name="connsiteX4" fmla="*/ 895826 w 1009411"/>
                <a:gd name="connsiteY4" fmla="*/ 0 h 758130"/>
                <a:gd name="connsiteX5" fmla="*/ 1009412 w 1009411"/>
                <a:gd name="connsiteY5" fmla="*/ 113586 h 758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9411" h="758130">
                  <a:moveTo>
                    <a:pt x="364331" y="758131"/>
                  </a:moveTo>
                  <a:lnTo>
                    <a:pt x="0" y="393799"/>
                  </a:lnTo>
                  <a:lnTo>
                    <a:pt x="113586" y="280214"/>
                  </a:lnTo>
                  <a:lnTo>
                    <a:pt x="364331" y="530959"/>
                  </a:lnTo>
                  <a:lnTo>
                    <a:pt x="895826" y="0"/>
                  </a:lnTo>
                  <a:lnTo>
                    <a:pt x="1009412" y="113586"/>
                  </a:lnTo>
                  <a:close/>
                </a:path>
              </a:pathLst>
            </a:custGeom>
            <a:solidFill>
              <a:srgbClr val="80C342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55" name="Gráfico 1403">
              <a:extLst>
                <a:ext uri="{FF2B5EF4-FFF2-40B4-BE49-F238E27FC236}">
                  <a16:creationId xmlns:a16="http://schemas.microsoft.com/office/drawing/2014/main" id="{93A19469-E108-E055-A1B9-59593C64686E}"/>
                </a:ext>
              </a:extLst>
            </p:cNvPr>
            <p:cNvSpPr/>
            <p:nvPr/>
          </p:nvSpPr>
          <p:spPr>
            <a:xfrm>
              <a:off x="12247822" y="1913043"/>
              <a:ext cx="2637115" cy="160734"/>
            </a:xfrm>
            <a:custGeom>
              <a:avLst/>
              <a:gdLst>
                <a:gd name="connsiteX0" fmla="*/ 0 w 2637115"/>
                <a:gd name="connsiteY0" fmla="*/ 0 h 160734"/>
                <a:gd name="connsiteX1" fmla="*/ 2637115 w 2637115"/>
                <a:gd name="connsiteY1" fmla="*/ 0 h 160734"/>
                <a:gd name="connsiteX2" fmla="*/ 2637115 w 2637115"/>
                <a:gd name="connsiteY2" fmla="*/ 160734 h 160734"/>
                <a:gd name="connsiteX3" fmla="*/ 0 w 2637115"/>
                <a:gd name="connsiteY3" fmla="*/ 160734 h 160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7115" h="160734">
                  <a:moveTo>
                    <a:pt x="0" y="0"/>
                  </a:moveTo>
                  <a:lnTo>
                    <a:pt x="2637115" y="0"/>
                  </a:lnTo>
                  <a:lnTo>
                    <a:pt x="2637115" y="160734"/>
                  </a:lnTo>
                  <a:lnTo>
                    <a:pt x="0" y="160734"/>
                  </a:ln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56" name="Gráfico 1403">
              <a:extLst>
                <a:ext uri="{FF2B5EF4-FFF2-40B4-BE49-F238E27FC236}">
                  <a16:creationId xmlns:a16="http://schemas.microsoft.com/office/drawing/2014/main" id="{4C8B92DE-61DA-7B90-4ED1-52ED3D61A8B4}"/>
                </a:ext>
              </a:extLst>
            </p:cNvPr>
            <p:cNvSpPr/>
            <p:nvPr/>
          </p:nvSpPr>
          <p:spPr>
            <a:xfrm>
              <a:off x="10056477" y="3555213"/>
              <a:ext cx="1734323" cy="1734323"/>
            </a:xfrm>
            <a:custGeom>
              <a:avLst/>
              <a:gdLst>
                <a:gd name="connsiteX0" fmla="*/ 1734324 w 1734323"/>
                <a:gd name="connsiteY0" fmla="*/ 1734324 h 1734323"/>
                <a:gd name="connsiteX1" fmla="*/ 0 w 1734323"/>
                <a:gd name="connsiteY1" fmla="*/ 1734324 h 1734323"/>
                <a:gd name="connsiteX2" fmla="*/ 0 w 1734323"/>
                <a:gd name="connsiteY2" fmla="*/ 0 h 1734323"/>
                <a:gd name="connsiteX3" fmla="*/ 1734324 w 1734323"/>
                <a:gd name="connsiteY3" fmla="*/ 0 h 1734323"/>
                <a:gd name="connsiteX4" fmla="*/ 1734324 w 1734323"/>
                <a:gd name="connsiteY4" fmla="*/ 1734324 h 1734323"/>
                <a:gd name="connsiteX5" fmla="*/ 160734 w 1734323"/>
                <a:gd name="connsiteY5" fmla="*/ 1573590 h 1734323"/>
                <a:gd name="connsiteX6" fmla="*/ 1573590 w 1734323"/>
                <a:gd name="connsiteY6" fmla="*/ 1573590 h 1734323"/>
                <a:gd name="connsiteX7" fmla="*/ 1573590 w 1734323"/>
                <a:gd name="connsiteY7" fmla="*/ 160734 h 1734323"/>
                <a:gd name="connsiteX8" fmla="*/ 160734 w 1734323"/>
                <a:gd name="connsiteY8" fmla="*/ 160734 h 1734323"/>
                <a:gd name="connsiteX9" fmla="*/ 160734 w 1734323"/>
                <a:gd name="connsiteY9" fmla="*/ 1573590 h 1734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34323" h="1734323">
                  <a:moveTo>
                    <a:pt x="1734324" y="1734324"/>
                  </a:moveTo>
                  <a:lnTo>
                    <a:pt x="0" y="1734324"/>
                  </a:lnTo>
                  <a:lnTo>
                    <a:pt x="0" y="0"/>
                  </a:lnTo>
                  <a:lnTo>
                    <a:pt x="1734324" y="0"/>
                  </a:lnTo>
                  <a:lnTo>
                    <a:pt x="1734324" y="1734324"/>
                  </a:lnTo>
                  <a:close/>
                  <a:moveTo>
                    <a:pt x="160734" y="1573590"/>
                  </a:moveTo>
                  <a:lnTo>
                    <a:pt x="1573590" y="1573590"/>
                  </a:lnTo>
                  <a:lnTo>
                    <a:pt x="1573590" y="160734"/>
                  </a:lnTo>
                  <a:lnTo>
                    <a:pt x="160734" y="160734"/>
                  </a:lnTo>
                  <a:lnTo>
                    <a:pt x="160734" y="1573590"/>
                  </a:ln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57" name="Gráfico 1403">
              <a:extLst>
                <a:ext uri="{FF2B5EF4-FFF2-40B4-BE49-F238E27FC236}">
                  <a16:creationId xmlns:a16="http://schemas.microsoft.com/office/drawing/2014/main" id="{1848581E-D4B7-8851-29C9-477F5D756D4E}"/>
                </a:ext>
              </a:extLst>
            </p:cNvPr>
            <p:cNvSpPr/>
            <p:nvPr/>
          </p:nvSpPr>
          <p:spPr>
            <a:xfrm>
              <a:off x="12247822" y="4342275"/>
              <a:ext cx="2637115" cy="160734"/>
            </a:xfrm>
            <a:custGeom>
              <a:avLst/>
              <a:gdLst>
                <a:gd name="connsiteX0" fmla="*/ 0 w 2637115"/>
                <a:gd name="connsiteY0" fmla="*/ 0 h 160734"/>
                <a:gd name="connsiteX1" fmla="*/ 2637115 w 2637115"/>
                <a:gd name="connsiteY1" fmla="*/ 0 h 160734"/>
                <a:gd name="connsiteX2" fmla="*/ 2637115 w 2637115"/>
                <a:gd name="connsiteY2" fmla="*/ 160734 h 160734"/>
                <a:gd name="connsiteX3" fmla="*/ 0 w 2637115"/>
                <a:gd name="connsiteY3" fmla="*/ 160734 h 160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7115" h="160734">
                  <a:moveTo>
                    <a:pt x="0" y="0"/>
                  </a:moveTo>
                  <a:lnTo>
                    <a:pt x="2637115" y="0"/>
                  </a:lnTo>
                  <a:lnTo>
                    <a:pt x="2637115" y="160734"/>
                  </a:lnTo>
                  <a:lnTo>
                    <a:pt x="0" y="160734"/>
                  </a:ln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</p:grp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44651E13-7F3A-F63A-D1BD-242EA81760AF}"/>
              </a:ext>
            </a:extLst>
          </p:cNvPr>
          <p:cNvSpPr txBox="1"/>
          <p:nvPr/>
        </p:nvSpPr>
        <p:spPr>
          <a:xfrm>
            <a:off x="1008993" y="2477651"/>
            <a:ext cx="7882757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s-es" sz="1200" b="1">
                <a:solidFill>
                  <a:srgbClr val="80C342"/>
                </a:solidFill>
              </a:rPr>
              <a:t>Formulario para describir la metodología que adopta el fondo (</a:t>
            </a:r>
            <a:r>
              <a:rPr lang="es-es" sz="1200" b="1">
                <a:hlinkClick r:id="rId5"/>
              </a:rPr>
              <a:t>haga clic aquí</a:t>
            </a:r>
            <a:r>
              <a:rPr lang="es-es" sz="1200" b="1">
                <a:solidFill>
                  <a:srgbClr val="80C342"/>
                </a:solidFill>
              </a:rPr>
              <a:t>)</a:t>
            </a:r>
          </a:p>
          <a:p>
            <a:pPr marL="557213" lvl="1" indent="-214313">
              <a:spcAft>
                <a:spcPts val="750"/>
              </a:spcAft>
              <a:buFont typeface="Calibri" panose="020F0502020204030204" pitchFamily="34" charset="0"/>
              <a:buChar char="‒"/>
            </a:pPr>
            <a:r>
              <a:rPr lang="es-es" sz="1200"/>
              <a:t>Se debe completar un formulario por fondo, reemplazando la elaboración de una metodología individual.</a:t>
            </a:r>
          </a:p>
        </p:txBody>
      </p:sp>
      <p:grpSp>
        <p:nvGrpSpPr>
          <p:cNvPr id="59" name="Gráfico 1402">
            <a:extLst>
              <a:ext uri="{FF2B5EF4-FFF2-40B4-BE49-F238E27FC236}">
                <a16:creationId xmlns:a16="http://schemas.microsoft.com/office/drawing/2014/main" id="{9C8903B9-3AB9-4C58-DF90-25687CD4DA55}"/>
              </a:ext>
            </a:extLst>
          </p:cNvPr>
          <p:cNvGrpSpPr>
            <a:grpSpLocks noChangeAspect="1"/>
          </p:cNvGrpSpPr>
          <p:nvPr/>
        </p:nvGrpSpPr>
        <p:grpSpPr>
          <a:xfrm>
            <a:off x="294286" y="3402860"/>
            <a:ext cx="511586" cy="480600"/>
            <a:chOff x="-1308508" y="320983"/>
            <a:chExt cx="4732555" cy="4445912"/>
          </a:xfrm>
          <a:solidFill>
            <a:srgbClr val="80C342"/>
          </a:solidFill>
        </p:grpSpPr>
        <p:sp>
          <p:nvSpPr>
            <p:cNvPr id="60" name="Gráfico 1402">
              <a:extLst>
                <a:ext uri="{FF2B5EF4-FFF2-40B4-BE49-F238E27FC236}">
                  <a16:creationId xmlns:a16="http://schemas.microsoft.com/office/drawing/2014/main" id="{7B7AF9C5-ADA1-672C-84B9-5F365A19C66A}"/>
                </a:ext>
              </a:extLst>
            </p:cNvPr>
            <p:cNvSpPr/>
            <p:nvPr/>
          </p:nvSpPr>
          <p:spPr>
            <a:xfrm>
              <a:off x="1463087" y="2883089"/>
              <a:ext cx="1960959" cy="599539"/>
            </a:xfrm>
            <a:custGeom>
              <a:avLst/>
              <a:gdLst>
                <a:gd name="connsiteX0" fmla="*/ 980480 w 1960959"/>
                <a:gd name="connsiteY0" fmla="*/ 599539 h 599539"/>
                <a:gd name="connsiteX1" fmla="*/ 514886 w 1960959"/>
                <a:gd name="connsiteY1" fmla="*/ 566857 h 599539"/>
                <a:gd name="connsiteX2" fmla="*/ 161270 w 1960959"/>
                <a:gd name="connsiteY2" fmla="*/ 474166 h 599539"/>
                <a:gd name="connsiteX3" fmla="*/ 0 w 1960959"/>
                <a:gd name="connsiteY3" fmla="*/ 299502 h 599539"/>
                <a:gd name="connsiteX4" fmla="*/ 311289 w 1960959"/>
                <a:gd name="connsiteY4" fmla="*/ 73938 h 599539"/>
                <a:gd name="connsiteX5" fmla="*/ 980480 w 1960959"/>
                <a:gd name="connsiteY5" fmla="*/ 0 h 599539"/>
                <a:gd name="connsiteX6" fmla="*/ 1649671 w 1960959"/>
                <a:gd name="connsiteY6" fmla="*/ 73938 h 599539"/>
                <a:gd name="connsiteX7" fmla="*/ 1960959 w 1960959"/>
                <a:gd name="connsiteY7" fmla="*/ 299502 h 599539"/>
                <a:gd name="connsiteX8" fmla="*/ 1446074 w 1960959"/>
                <a:gd name="connsiteY8" fmla="*/ 566857 h 599539"/>
                <a:gd name="connsiteX9" fmla="*/ 980480 w 1960959"/>
                <a:gd name="connsiteY9" fmla="*/ 599539 h 599539"/>
                <a:gd name="connsiteX10" fmla="*/ 980480 w 1960959"/>
                <a:gd name="connsiteY10" fmla="*/ 107156 h 599539"/>
                <a:gd name="connsiteX11" fmla="*/ 338614 w 1960959"/>
                <a:gd name="connsiteY11" fmla="*/ 177343 h 599539"/>
                <a:gd name="connsiteX12" fmla="*/ 107156 w 1960959"/>
                <a:gd name="connsiteY12" fmla="*/ 299502 h 599539"/>
                <a:gd name="connsiteX13" fmla="*/ 530959 w 1960959"/>
                <a:gd name="connsiteY13" fmla="*/ 460772 h 599539"/>
                <a:gd name="connsiteX14" fmla="*/ 980480 w 1960959"/>
                <a:gd name="connsiteY14" fmla="*/ 492383 h 599539"/>
                <a:gd name="connsiteX15" fmla="*/ 1430000 w 1960959"/>
                <a:gd name="connsiteY15" fmla="*/ 460772 h 599539"/>
                <a:gd name="connsiteX16" fmla="*/ 1853803 w 1960959"/>
                <a:gd name="connsiteY16" fmla="*/ 299502 h 599539"/>
                <a:gd name="connsiteX17" fmla="*/ 1622346 w 1960959"/>
                <a:gd name="connsiteY17" fmla="*/ 177343 h 599539"/>
                <a:gd name="connsiteX18" fmla="*/ 980480 w 1960959"/>
                <a:gd name="connsiteY18" fmla="*/ 107156 h 59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60959" h="599539">
                  <a:moveTo>
                    <a:pt x="980480" y="599539"/>
                  </a:moveTo>
                  <a:cubicBezTo>
                    <a:pt x="818138" y="599539"/>
                    <a:pt x="656868" y="588288"/>
                    <a:pt x="514886" y="566857"/>
                  </a:cubicBezTo>
                  <a:cubicBezTo>
                    <a:pt x="370225" y="544890"/>
                    <a:pt x="248067" y="512743"/>
                    <a:pt x="161270" y="474166"/>
                  </a:cubicBezTo>
                  <a:cubicBezTo>
                    <a:pt x="54114" y="426482"/>
                    <a:pt x="0" y="367546"/>
                    <a:pt x="0" y="299502"/>
                  </a:cubicBezTo>
                  <a:cubicBezTo>
                    <a:pt x="0" y="204669"/>
                    <a:pt x="104477" y="128588"/>
                    <a:pt x="311289" y="73938"/>
                  </a:cubicBezTo>
                  <a:cubicBezTo>
                    <a:pt x="490776" y="26253"/>
                    <a:pt x="728127" y="0"/>
                    <a:pt x="980480" y="0"/>
                  </a:cubicBezTo>
                  <a:cubicBezTo>
                    <a:pt x="1232833" y="0"/>
                    <a:pt x="1470720" y="26253"/>
                    <a:pt x="1649671" y="73938"/>
                  </a:cubicBezTo>
                  <a:cubicBezTo>
                    <a:pt x="1855946" y="128588"/>
                    <a:pt x="1960959" y="204669"/>
                    <a:pt x="1960959" y="299502"/>
                  </a:cubicBezTo>
                  <a:cubicBezTo>
                    <a:pt x="1960959" y="464522"/>
                    <a:pt x="1638419" y="537925"/>
                    <a:pt x="1446074" y="566857"/>
                  </a:cubicBezTo>
                  <a:cubicBezTo>
                    <a:pt x="1304092" y="588288"/>
                    <a:pt x="1142822" y="599539"/>
                    <a:pt x="980480" y="599539"/>
                  </a:cubicBezTo>
                  <a:close/>
                  <a:moveTo>
                    <a:pt x="980480" y="107156"/>
                  </a:moveTo>
                  <a:cubicBezTo>
                    <a:pt x="737235" y="107156"/>
                    <a:pt x="508992" y="131802"/>
                    <a:pt x="338614" y="177343"/>
                  </a:cubicBezTo>
                  <a:cubicBezTo>
                    <a:pt x="148947" y="227707"/>
                    <a:pt x="107156" y="282892"/>
                    <a:pt x="107156" y="299502"/>
                  </a:cubicBezTo>
                  <a:cubicBezTo>
                    <a:pt x="107156" y="331113"/>
                    <a:pt x="210562" y="412552"/>
                    <a:pt x="530959" y="460772"/>
                  </a:cubicBezTo>
                  <a:cubicBezTo>
                    <a:pt x="667584" y="481667"/>
                    <a:pt x="823496" y="492383"/>
                    <a:pt x="980480" y="492383"/>
                  </a:cubicBezTo>
                  <a:cubicBezTo>
                    <a:pt x="1137464" y="492383"/>
                    <a:pt x="1293376" y="481667"/>
                    <a:pt x="1430000" y="460772"/>
                  </a:cubicBezTo>
                  <a:cubicBezTo>
                    <a:pt x="1747183" y="413087"/>
                    <a:pt x="1853803" y="330041"/>
                    <a:pt x="1853803" y="299502"/>
                  </a:cubicBezTo>
                  <a:cubicBezTo>
                    <a:pt x="1853803" y="282357"/>
                    <a:pt x="1812012" y="227707"/>
                    <a:pt x="1622346" y="177343"/>
                  </a:cubicBezTo>
                  <a:cubicBezTo>
                    <a:pt x="1451967" y="131802"/>
                    <a:pt x="1223725" y="107156"/>
                    <a:pt x="980480" y="107156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1" name="Gráfico 1402">
              <a:extLst>
                <a:ext uri="{FF2B5EF4-FFF2-40B4-BE49-F238E27FC236}">
                  <a16:creationId xmlns:a16="http://schemas.microsoft.com/office/drawing/2014/main" id="{9B98E4AE-3E78-2223-0BB0-BB26E1B90C91}"/>
                </a:ext>
              </a:extLst>
            </p:cNvPr>
            <p:cNvSpPr/>
            <p:nvPr/>
          </p:nvSpPr>
          <p:spPr>
            <a:xfrm>
              <a:off x="1463087" y="4039304"/>
              <a:ext cx="1960959" cy="727590"/>
            </a:xfrm>
            <a:custGeom>
              <a:avLst/>
              <a:gdLst>
                <a:gd name="connsiteX0" fmla="*/ 980480 w 1960959"/>
                <a:gd name="connsiteY0" fmla="*/ 727591 h 727590"/>
                <a:gd name="connsiteX1" fmla="*/ 311289 w 1960959"/>
                <a:gd name="connsiteY1" fmla="*/ 653653 h 727590"/>
                <a:gd name="connsiteX2" fmla="*/ 0 w 1960959"/>
                <a:gd name="connsiteY2" fmla="*/ 428089 h 727590"/>
                <a:gd name="connsiteX3" fmla="*/ 0 w 1960959"/>
                <a:gd name="connsiteY3" fmla="*/ 0 h 727590"/>
                <a:gd name="connsiteX4" fmla="*/ 107156 w 1960959"/>
                <a:gd name="connsiteY4" fmla="*/ 0 h 727590"/>
                <a:gd name="connsiteX5" fmla="*/ 530959 w 1960959"/>
                <a:gd name="connsiteY5" fmla="*/ 161270 h 727590"/>
                <a:gd name="connsiteX6" fmla="*/ 980480 w 1960959"/>
                <a:gd name="connsiteY6" fmla="*/ 192881 h 727590"/>
                <a:gd name="connsiteX7" fmla="*/ 1430000 w 1960959"/>
                <a:gd name="connsiteY7" fmla="*/ 161270 h 727590"/>
                <a:gd name="connsiteX8" fmla="*/ 1853803 w 1960959"/>
                <a:gd name="connsiteY8" fmla="*/ 0 h 727590"/>
                <a:gd name="connsiteX9" fmla="*/ 1960959 w 1960959"/>
                <a:gd name="connsiteY9" fmla="*/ 0 h 727590"/>
                <a:gd name="connsiteX10" fmla="*/ 1960959 w 1960959"/>
                <a:gd name="connsiteY10" fmla="*/ 428089 h 727590"/>
                <a:gd name="connsiteX11" fmla="*/ 1649671 w 1960959"/>
                <a:gd name="connsiteY11" fmla="*/ 653653 h 727590"/>
                <a:gd name="connsiteX12" fmla="*/ 980480 w 1960959"/>
                <a:gd name="connsiteY12" fmla="*/ 727591 h 727590"/>
                <a:gd name="connsiteX13" fmla="*/ 107156 w 1960959"/>
                <a:gd name="connsiteY13" fmla="*/ 146268 h 727590"/>
                <a:gd name="connsiteX14" fmla="*/ 107156 w 1960959"/>
                <a:gd name="connsiteY14" fmla="*/ 428089 h 727590"/>
                <a:gd name="connsiteX15" fmla="*/ 338614 w 1960959"/>
                <a:gd name="connsiteY15" fmla="*/ 550247 h 727590"/>
                <a:gd name="connsiteX16" fmla="*/ 980480 w 1960959"/>
                <a:gd name="connsiteY16" fmla="*/ 620435 h 727590"/>
                <a:gd name="connsiteX17" fmla="*/ 1622346 w 1960959"/>
                <a:gd name="connsiteY17" fmla="*/ 550247 h 727590"/>
                <a:gd name="connsiteX18" fmla="*/ 1853803 w 1960959"/>
                <a:gd name="connsiteY18" fmla="*/ 428089 h 727590"/>
                <a:gd name="connsiteX19" fmla="*/ 1853803 w 1960959"/>
                <a:gd name="connsiteY19" fmla="*/ 146804 h 727590"/>
                <a:gd name="connsiteX20" fmla="*/ 1799689 w 1960959"/>
                <a:gd name="connsiteY20" fmla="*/ 174665 h 727590"/>
                <a:gd name="connsiteX21" fmla="*/ 1446074 w 1960959"/>
                <a:gd name="connsiteY21" fmla="*/ 267355 h 727590"/>
                <a:gd name="connsiteX22" fmla="*/ 980480 w 1960959"/>
                <a:gd name="connsiteY22" fmla="*/ 300038 h 727590"/>
                <a:gd name="connsiteX23" fmla="*/ 514886 w 1960959"/>
                <a:gd name="connsiteY23" fmla="*/ 267355 h 727590"/>
                <a:gd name="connsiteX24" fmla="*/ 107156 w 1960959"/>
                <a:gd name="connsiteY24" fmla="*/ 146268 h 727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60959" h="727590">
                  <a:moveTo>
                    <a:pt x="980480" y="727591"/>
                  </a:moveTo>
                  <a:cubicBezTo>
                    <a:pt x="728127" y="727591"/>
                    <a:pt x="490776" y="701338"/>
                    <a:pt x="311289" y="653653"/>
                  </a:cubicBezTo>
                  <a:cubicBezTo>
                    <a:pt x="105013" y="599003"/>
                    <a:pt x="0" y="522923"/>
                    <a:pt x="0" y="428089"/>
                  </a:cubicBezTo>
                  <a:lnTo>
                    <a:pt x="0" y="0"/>
                  </a:lnTo>
                  <a:lnTo>
                    <a:pt x="107156" y="0"/>
                  </a:lnTo>
                  <a:cubicBezTo>
                    <a:pt x="107156" y="30540"/>
                    <a:pt x="213777" y="113586"/>
                    <a:pt x="530959" y="161270"/>
                  </a:cubicBezTo>
                  <a:cubicBezTo>
                    <a:pt x="667584" y="182166"/>
                    <a:pt x="823496" y="192881"/>
                    <a:pt x="980480" y="192881"/>
                  </a:cubicBezTo>
                  <a:cubicBezTo>
                    <a:pt x="1137464" y="192881"/>
                    <a:pt x="1293376" y="182166"/>
                    <a:pt x="1430000" y="161270"/>
                  </a:cubicBezTo>
                  <a:cubicBezTo>
                    <a:pt x="1750397" y="112514"/>
                    <a:pt x="1853803" y="31611"/>
                    <a:pt x="1853803" y="0"/>
                  </a:cubicBezTo>
                  <a:lnTo>
                    <a:pt x="1960959" y="0"/>
                  </a:lnTo>
                  <a:lnTo>
                    <a:pt x="1960959" y="428089"/>
                  </a:lnTo>
                  <a:cubicBezTo>
                    <a:pt x="1960959" y="522923"/>
                    <a:pt x="1856482" y="599003"/>
                    <a:pt x="1649671" y="653653"/>
                  </a:cubicBezTo>
                  <a:cubicBezTo>
                    <a:pt x="1470720" y="701338"/>
                    <a:pt x="1232833" y="727591"/>
                    <a:pt x="980480" y="727591"/>
                  </a:cubicBezTo>
                  <a:close/>
                  <a:moveTo>
                    <a:pt x="107156" y="146268"/>
                  </a:moveTo>
                  <a:lnTo>
                    <a:pt x="107156" y="428089"/>
                  </a:lnTo>
                  <a:cubicBezTo>
                    <a:pt x="107156" y="444698"/>
                    <a:pt x="148947" y="499884"/>
                    <a:pt x="338614" y="550247"/>
                  </a:cubicBezTo>
                  <a:cubicBezTo>
                    <a:pt x="509528" y="595789"/>
                    <a:pt x="737235" y="620435"/>
                    <a:pt x="980480" y="620435"/>
                  </a:cubicBezTo>
                  <a:cubicBezTo>
                    <a:pt x="1223725" y="620435"/>
                    <a:pt x="1451967" y="595789"/>
                    <a:pt x="1622346" y="550247"/>
                  </a:cubicBezTo>
                  <a:cubicBezTo>
                    <a:pt x="1812012" y="499884"/>
                    <a:pt x="1853803" y="444698"/>
                    <a:pt x="1853803" y="428089"/>
                  </a:cubicBezTo>
                  <a:lnTo>
                    <a:pt x="1853803" y="146804"/>
                  </a:lnTo>
                  <a:cubicBezTo>
                    <a:pt x="1837730" y="156448"/>
                    <a:pt x="1819513" y="165557"/>
                    <a:pt x="1799689" y="174665"/>
                  </a:cubicBezTo>
                  <a:cubicBezTo>
                    <a:pt x="1713429" y="213241"/>
                    <a:pt x="1590735" y="245388"/>
                    <a:pt x="1446074" y="267355"/>
                  </a:cubicBezTo>
                  <a:cubicBezTo>
                    <a:pt x="1304092" y="288786"/>
                    <a:pt x="1142822" y="300038"/>
                    <a:pt x="980480" y="300038"/>
                  </a:cubicBezTo>
                  <a:cubicBezTo>
                    <a:pt x="818138" y="300038"/>
                    <a:pt x="656868" y="288786"/>
                    <a:pt x="514886" y="267355"/>
                  </a:cubicBezTo>
                  <a:cubicBezTo>
                    <a:pt x="392728" y="248603"/>
                    <a:pt x="218599" y="212705"/>
                    <a:pt x="107156" y="146268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2" name="Gráfico 1402">
              <a:extLst>
                <a:ext uri="{FF2B5EF4-FFF2-40B4-BE49-F238E27FC236}">
                  <a16:creationId xmlns:a16="http://schemas.microsoft.com/office/drawing/2014/main" id="{7D2F79BA-2B2C-4DBD-8B6C-E8AF338EA440}"/>
                </a:ext>
              </a:extLst>
            </p:cNvPr>
            <p:cNvSpPr/>
            <p:nvPr/>
          </p:nvSpPr>
          <p:spPr>
            <a:xfrm>
              <a:off x="1463087" y="3182590"/>
              <a:ext cx="1960959" cy="728126"/>
            </a:xfrm>
            <a:custGeom>
              <a:avLst/>
              <a:gdLst>
                <a:gd name="connsiteX0" fmla="*/ 980480 w 1960959"/>
                <a:gd name="connsiteY0" fmla="*/ 728127 h 728126"/>
                <a:gd name="connsiteX1" fmla="*/ 514886 w 1960959"/>
                <a:gd name="connsiteY1" fmla="*/ 695444 h 728126"/>
                <a:gd name="connsiteX2" fmla="*/ 161270 w 1960959"/>
                <a:gd name="connsiteY2" fmla="*/ 602754 h 728126"/>
                <a:gd name="connsiteX3" fmla="*/ 0 w 1960959"/>
                <a:gd name="connsiteY3" fmla="*/ 428089 h 728126"/>
                <a:gd name="connsiteX4" fmla="*/ 0 w 1960959"/>
                <a:gd name="connsiteY4" fmla="*/ 0 h 728126"/>
                <a:gd name="connsiteX5" fmla="*/ 107156 w 1960959"/>
                <a:gd name="connsiteY5" fmla="*/ 0 h 728126"/>
                <a:gd name="connsiteX6" fmla="*/ 530959 w 1960959"/>
                <a:gd name="connsiteY6" fmla="*/ 161270 h 728126"/>
                <a:gd name="connsiteX7" fmla="*/ 980480 w 1960959"/>
                <a:gd name="connsiteY7" fmla="*/ 192881 h 728126"/>
                <a:gd name="connsiteX8" fmla="*/ 1430000 w 1960959"/>
                <a:gd name="connsiteY8" fmla="*/ 161270 h 728126"/>
                <a:gd name="connsiteX9" fmla="*/ 1853803 w 1960959"/>
                <a:gd name="connsiteY9" fmla="*/ 0 h 728126"/>
                <a:gd name="connsiteX10" fmla="*/ 1960959 w 1960959"/>
                <a:gd name="connsiteY10" fmla="*/ 0 h 728126"/>
                <a:gd name="connsiteX11" fmla="*/ 1960959 w 1960959"/>
                <a:gd name="connsiteY11" fmla="*/ 428089 h 728126"/>
                <a:gd name="connsiteX12" fmla="*/ 1446074 w 1960959"/>
                <a:gd name="connsiteY12" fmla="*/ 695444 h 728126"/>
                <a:gd name="connsiteX13" fmla="*/ 980480 w 1960959"/>
                <a:gd name="connsiteY13" fmla="*/ 728127 h 728126"/>
                <a:gd name="connsiteX14" fmla="*/ 107156 w 1960959"/>
                <a:gd name="connsiteY14" fmla="*/ 146268 h 728126"/>
                <a:gd name="connsiteX15" fmla="*/ 107156 w 1960959"/>
                <a:gd name="connsiteY15" fmla="*/ 428089 h 728126"/>
                <a:gd name="connsiteX16" fmla="*/ 530959 w 1960959"/>
                <a:gd name="connsiteY16" fmla="*/ 589359 h 728126"/>
                <a:gd name="connsiteX17" fmla="*/ 980480 w 1960959"/>
                <a:gd name="connsiteY17" fmla="*/ 620970 h 728126"/>
                <a:gd name="connsiteX18" fmla="*/ 1430000 w 1960959"/>
                <a:gd name="connsiteY18" fmla="*/ 589359 h 728126"/>
                <a:gd name="connsiteX19" fmla="*/ 1853803 w 1960959"/>
                <a:gd name="connsiteY19" fmla="*/ 428089 h 728126"/>
                <a:gd name="connsiteX20" fmla="*/ 1853803 w 1960959"/>
                <a:gd name="connsiteY20" fmla="*/ 146268 h 728126"/>
                <a:gd name="connsiteX21" fmla="*/ 1446074 w 1960959"/>
                <a:gd name="connsiteY21" fmla="*/ 266819 h 728126"/>
                <a:gd name="connsiteX22" fmla="*/ 980480 w 1960959"/>
                <a:gd name="connsiteY22" fmla="*/ 299502 h 728126"/>
                <a:gd name="connsiteX23" fmla="*/ 514886 w 1960959"/>
                <a:gd name="connsiteY23" fmla="*/ 266819 h 728126"/>
                <a:gd name="connsiteX24" fmla="*/ 107156 w 1960959"/>
                <a:gd name="connsiteY24" fmla="*/ 146268 h 72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60959" h="728126">
                  <a:moveTo>
                    <a:pt x="980480" y="728127"/>
                  </a:moveTo>
                  <a:cubicBezTo>
                    <a:pt x="818138" y="728127"/>
                    <a:pt x="656868" y="716875"/>
                    <a:pt x="514886" y="695444"/>
                  </a:cubicBezTo>
                  <a:cubicBezTo>
                    <a:pt x="370225" y="673477"/>
                    <a:pt x="248067" y="641330"/>
                    <a:pt x="161270" y="602754"/>
                  </a:cubicBezTo>
                  <a:cubicBezTo>
                    <a:pt x="54114" y="555069"/>
                    <a:pt x="0" y="496133"/>
                    <a:pt x="0" y="428089"/>
                  </a:cubicBezTo>
                  <a:lnTo>
                    <a:pt x="0" y="0"/>
                  </a:lnTo>
                  <a:lnTo>
                    <a:pt x="107156" y="0"/>
                  </a:lnTo>
                  <a:cubicBezTo>
                    <a:pt x="107156" y="30539"/>
                    <a:pt x="213777" y="113585"/>
                    <a:pt x="530959" y="161270"/>
                  </a:cubicBezTo>
                  <a:cubicBezTo>
                    <a:pt x="667584" y="182166"/>
                    <a:pt x="823496" y="192881"/>
                    <a:pt x="980480" y="192881"/>
                  </a:cubicBezTo>
                  <a:cubicBezTo>
                    <a:pt x="1137464" y="192881"/>
                    <a:pt x="1293376" y="182166"/>
                    <a:pt x="1430000" y="161270"/>
                  </a:cubicBezTo>
                  <a:cubicBezTo>
                    <a:pt x="1747183" y="113585"/>
                    <a:pt x="1853803" y="30539"/>
                    <a:pt x="1853803" y="0"/>
                  </a:cubicBezTo>
                  <a:lnTo>
                    <a:pt x="1960959" y="0"/>
                  </a:lnTo>
                  <a:lnTo>
                    <a:pt x="1960959" y="428089"/>
                  </a:lnTo>
                  <a:cubicBezTo>
                    <a:pt x="1960959" y="593110"/>
                    <a:pt x="1638419" y="666512"/>
                    <a:pt x="1446074" y="695444"/>
                  </a:cubicBezTo>
                  <a:cubicBezTo>
                    <a:pt x="1304092" y="716875"/>
                    <a:pt x="1142822" y="728127"/>
                    <a:pt x="980480" y="728127"/>
                  </a:cubicBezTo>
                  <a:close/>
                  <a:moveTo>
                    <a:pt x="107156" y="146268"/>
                  </a:moveTo>
                  <a:lnTo>
                    <a:pt x="107156" y="428089"/>
                  </a:lnTo>
                  <a:cubicBezTo>
                    <a:pt x="107156" y="459700"/>
                    <a:pt x="210562" y="541139"/>
                    <a:pt x="530959" y="589359"/>
                  </a:cubicBezTo>
                  <a:cubicBezTo>
                    <a:pt x="667584" y="610255"/>
                    <a:pt x="823496" y="620970"/>
                    <a:pt x="980480" y="620970"/>
                  </a:cubicBezTo>
                  <a:cubicBezTo>
                    <a:pt x="1137464" y="620970"/>
                    <a:pt x="1293376" y="610255"/>
                    <a:pt x="1430000" y="589359"/>
                  </a:cubicBezTo>
                  <a:cubicBezTo>
                    <a:pt x="1747183" y="541675"/>
                    <a:pt x="1853803" y="458629"/>
                    <a:pt x="1853803" y="428089"/>
                  </a:cubicBezTo>
                  <a:lnTo>
                    <a:pt x="1853803" y="146268"/>
                  </a:lnTo>
                  <a:cubicBezTo>
                    <a:pt x="1742361" y="212705"/>
                    <a:pt x="1568232" y="248602"/>
                    <a:pt x="1446074" y="266819"/>
                  </a:cubicBezTo>
                  <a:cubicBezTo>
                    <a:pt x="1304092" y="288250"/>
                    <a:pt x="1142822" y="299502"/>
                    <a:pt x="980480" y="299502"/>
                  </a:cubicBezTo>
                  <a:cubicBezTo>
                    <a:pt x="818138" y="299502"/>
                    <a:pt x="656868" y="288250"/>
                    <a:pt x="514886" y="266819"/>
                  </a:cubicBezTo>
                  <a:cubicBezTo>
                    <a:pt x="392728" y="248602"/>
                    <a:pt x="218599" y="212705"/>
                    <a:pt x="107156" y="146268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3" name="Gráfico 1402">
              <a:extLst>
                <a:ext uri="{FF2B5EF4-FFF2-40B4-BE49-F238E27FC236}">
                  <a16:creationId xmlns:a16="http://schemas.microsoft.com/office/drawing/2014/main" id="{0D5A4F91-FA35-B304-B823-E778D325FE9B}"/>
                </a:ext>
              </a:extLst>
            </p:cNvPr>
            <p:cNvSpPr/>
            <p:nvPr/>
          </p:nvSpPr>
          <p:spPr>
            <a:xfrm>
              <a:off x="1463087" y="3610679"/>
              <a:ext cx="1960959" cy="728126"/>
            </a:xfrm>
            <a:custGeom>
              <a:avLst/>
              <a:gdLst>
                <a:gd name="connsiteX0" fmla="*/ 980480 w 1960959"/>
                <a:gd name="connsiteY0" fmla="*/ 728127 h 728126"/>
                <a:gd name="connsiteX1" fmla="*/ 514886 w 1960959"/>
                <a:gd name="connsiteY1" fmla="*/ 695444 h 728126"/>
                <a:gd name="connsiteX2" fmla="*/ 161270 w 1960959"/>
                <a:gd name="connsiteY2" fmla="*/ 602754 h 728126"/>
                <a:gd name="connsiteX3" fmla="*/ 0 w 1960959"/>
                <a:gd name="connsiteY3" fmla="*/ 428089 h 728126"/>
                <a:gd name="connsiteX4" fmla="*/ 0 w 1960959"/>
                <a:gd name="connsiteY4" fmla="*/ 0 h 728126"/>
                <a:gd name="connsiteX5" fmla="*/ 107156 w 1960959"/>
                <a:gd name="connsiteY5" fmla="*/ 0 h 728126"/>
                <a:gd name="connsiteX6" fmla="*/ 530959 w 1960959"/>
                <a:gd name="connsiteY6" fmla="*/ 161270 h 728126"/>
                <a:gd name="connsiteX7" fmla="*/ 980480 w 1960959"/>
                <a:gd name="connsiteY7" fmla="*/ 192881 h 728126"/>
                <a:gd name="connsiteX8" fmla="*/ 1430000 w 1960959"/>
                <a:gd name="connsiteY8" fmla="*/ 161270 h 728126"/>
                <a:gd name="connsiteX9" fmla="*/ 1853803 w 1960959"/>
                <a:gd name="connsiteY9" fmla="*/ 0 h 728126"/>
                <a:gd name="connsiteX10" fmla="*/ 1960959 w 1960959"/>
                <a:gd name="connsiteY10" fmla="*/ 0 h 728126"/>
                <a:gd name="connsiteX11" fmla="*/ 1960959 w 1960959"/>
                <a:gd name="connsiteY11" fmla="*/ 428089 h 728126"/>
                <a:gd name="connsiteX12" fmla="*/ 1446074 w 1960959"/>
                <a:gd name="connsiteY12" fmla="*/ 695444 h 728126"/>
                <a:gd name="connsiteX13" fmla="*/ 980480 w 1960959"/>
                <a:gd name="connsiteY13" fmla="*/ 728127 h 728126"/>
                <a:gd name="connsiteX14" fmla="*/ 107156 w 1960959"/>
                <a:gd name="connsiteY14" fmla="*/ 146268 h 728126"/>
                <a:gd name="connsiteX15" fmla="*/ 107156 w 1960959"/>
                <a:gd name="connsiteY15" fmla="*/ 428089 h 728126"/>
                <a:gd name="connsiteX16" fmla="*/ 530959 w 1960959"/>
                <a:gd name="connsiteY16" fmla="*/ 589359 h 728126"/>
                <a:gd name="connsiteX17" fmla="*/ 980480 w 1960959"/>
                <a:gd name="connsiteY17" fmla="*/ 620971 h 728126"/>
                <a:gd name="connsiteX18" fmla="*/ 1430000 w 1960959"/>
                <a:gd name="connsiteY18" fmla="*/ 589359 h 728126"/>
                <a:gd name="connsiteX19" fmla="*/ 1853803 w 1960959"/>
                <a:gd name="connsiteY19" fmla="*/ 428089 h 728126"/>
                <a:gd name="connsiteX20" fmla="*/ 1853803 w 1960959"/>
                <a:gd name="connsiteY20" fmla="*/ 147340 h 728126"/>
                <a:gd name="connsiteX21" fmla="*/ 1799689 w 1960959"/>
                <a:gd name="connsiteY21" fmla="*/ 175201 h 728126"/>
                <a:gd name="connsiteX22" fmla="*/ 1446074 w 1960959"/>
                <a:gd name="connsiteY22" fmla="*/ 267891 h 728126"/>
                <a:gd name="connsiteX23" fmla="*/ 980480 w 1960959"/>
                <a:gd name="connsiteY23" fmla="*/ 300573 h 728126"/>
                <a:gd name="connsiteX24" fmla="*/ 514886 w 1960959"/>
                <a:gd name="connsiteY24" fmla="*/ 267891 h 728126"/>
                <a:gd name="connsiteX25" fmla="*/ 107156 w 1960959"/>
                <a:gd name="connsiteY25" fmla="*/ 146268 h 72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60959" h="728126">
                  <a:moveTo>
                    <a:pt x="980480" y="728127"/>
                  </a:moveTo>
                  <a:cubicBezTo>
                    <a:pt x="818138" y="728127"/>
                    <a:pt x="656868" y="716875"/>
                    <a:pt x="514886" y="695444"/>
                  </a:cubicBezTo>
                  <a:cubicBezTo>
                    <a:pt x="370225" y="673477"/>
                    <a:pt x="248067" y="641330"/>
                    <a:pt x="161270" y="602754"/>
                  </a:cubicBezTo>
                  <a:cubicBezTo>
                    <a:pt x="54114" y="555070"/>
                    <a:pt x="0" y="496134"/>
                    <a:pt x="0" y="428089"/>
                  </a:cubicBezTo>
                  <a:lnTo>
                    <a:pt x="0" y="0"/>
                  </a:lnTo>
                  <a:lnTo>
                    <a:pt x="107156" y="0"/>
                  </a:lnTo>
                  <a:cubicBezTo>
                    <a:pt x="107156" y="30540"/>
                    <a:pt x="213777" y="113586"/>
                    <a:pt x="530959" y="161270"/>
                  </a:cubicBezTo>
                  <a:cubicBezTo>
                    <a:pt x="667584" y="182166"/>
                    <a:pt x="823496" y="192881"/>
                    <a:pt x="980480" y="192881"/>
                  </a:cubicBezTo>
                  <a:cubicBezTo>
                    <a:pt x="1137464" y="192881"/>
                    <a:pt x="1293376" y="182166"/>
                    <a:pt x="1430000" y="161270"/>
                  </a:cubicBezTo>
                  <a:cubicBezTo>
                    <a:pt x="1750397" y="113050"/>
                    <a:pt x="1853803" y="31611"/>
                    <a:pt x="1853803" y="0"/>
                  </a:cubicBezTo>
                  <a:lnTo>
                    <a:pt x="1960959" y="0"/>
                  </a:lnTo>
                  <a:lnTo>
                    <a:pt x="1960959" y="428089"/>
                  </a:lnTo>
                  <a:cubicBezTo>
                    <a:pt x="1960959" y="593110"/>
                    <a:pt x="1638419" y="666512"/>
                    <a:pt x="1446074" y="695444"/>
                  </a:cubicBezTo>
                  <a:cubicBezTo>
                    <a:pt x="1304092" y="716875"/>
                    <a:pt x="1142822" y="728127"/>
                    <a:pt x="980480" y="728127"/>
                  </a:cubicBezTo>
                  <a:close/>
                  <a:moveTo>
                    <a:pt x="107156" y="146268"/>
                  </a:moveTo>
                  <a:lnTo>
                    <a:pt x="107156" y="428089"/>
                  </a:lnTo>
                  <a:cubicBezTo>
                    <a:pt x="107156" y="459700"/>
                    <a:pt x="210562" y="541139"/>
                    <a:pt x="530959" y="589359"/>
                  </a:cubicBezTo>
                  <a:cubicBezTo>
                    <a:pt x="667584" y="610255"/>
                    <a:pt x="823496" y="620971"/>
                    <a:pt x="980480" y="620971"/>
                  </a:cubicBezTo>
                  <a:cubicBezTo>
                    <a:pt x="1137464" y="620971"/>
                    <a:pt x="1293376" y="610255"/>
                    <a:pt x="1430000" y="589359"/>
                  </a:cubicBezTo>
                  <a:cubicBezTo>
                    <a:pt x="1747183" y="541675"/>
                    <a:pt x="1853803" y="458629"/>
                    <a:pt x="1853803" y="428089"/>
                  </a:cubicBezTo>
                  <a:lnTo>
                    <a:pt x="1853803" y="147340"/>
                  </a:lnTo>
                  <a:cubicBezTo>
                    <a:pt x="1837730" y="156984"/>
                    <a:pt x="1819513" y="166092"/>
                    <a:pt x="1799689" y="175201"/>
                  </a:cubicBezTo>
                  <a:cubicBezTo>
                    <a:pt x="1712893" y="213777"/>
                    <a:pt x="1590735" y="245924"/>
                    <a:pt x="1446074" y="267891"/>
                  </a:cubicBezTo>
                  <a:cubicBezTo>
                    <a:pt x="1304092" y="289322"/>
                    <a:pt x="1142822" y="300573"/>
                    <a:pt x="980480" y="300573"/>
                  </a:cubicBezTo>
                  <a:cubicBezTo>
                    <a:pt x="818138" y="300573"/>
                    <a:pt x="656868" y="289322"/>
                    <a:pt x="514886" y="267891"/>
                  </a:cubicBezTo>
                  <a:cubicBezTo>
                    <a:pt x="392728" y="248603"/>
                    <a:pt x="218599" y="212705"/>
                    <a:pt x="107156" y="146268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4" name="Gráfico 1402">
              <a:extLst>
                <a:ext uri="{FF2B5EF4-FFF2-40B4-BE49-F238E27FC236}">
                  <a16:creationId xmlns:a16="http://schemas.microsoft.com/office/drawing/2014/main" id="{D34CD767-1FB6-D681-698C-2807B7674E8A}"/>
                </a:ext>
              </a:extLst>
            </p:cNvPr>
            <p:cNvSpPr/>
            <p:nvPr/>
          </p:nvSpPr>
          <p:spPr>
            <a:xfrm>
              <a:off x="-351133" y="320983"/>
              <a:ext cx="1334531" cy="1968460"/>
            </a:xfrm>
            <a:custGeom>
              <a:avLst/>
              <a:gdLst>
                <a:gd name="connsiteX0" fmla="*/ 610320 w 1334531"/>
                <a:gd name="connsiteY0" fmla="*/ 1968460 h 1968460"/>
                <a:gd name="connsiteX1" fmla="*/ 601212 w 1334531"/>
                <a:gd name="connsiteY1" fmla="*/ 1966317 h 1968460"/>
                <a:gd name="connsiteX2" fmla="*/ 252954 w 1334531"/>
                <a:gd name="connsiteY2" fmla="*/ 1771829 h 1968460"/>
                <a:gd name="connsiteX3" fmla="*/ 22033 w 1334531"/>
                <a:gd name="connsiteY3" fmla="*/ 979944 h 1968460"/>
                <a:gd name="connsiteX4" fmla="*/ 273850 w 1334531"/>
                <a:gd name="connsiteY4" fmla="*/ 475774 h 1968460"/>
                <a:gd name="connsiteX5" fmla="*/ 660148 w 1334531"/>
                <a:gd name="connsiteY5" fmla="*/ 183237 h 1968460"/>
                <a:gd name="connsiteX6" fmla="*/ 1168605 w 1334531"/>
                <a:gd name="connsiteY6" fmla="*/ 12323 h 1968460"/>
                <a:gd name="connsiteX7" fmla="*/ 1254865 w 1334531"/>
                <a:gd name="connsiteY7" fmla="*/ 0 h 1968460"/>
                <a:gd name="connsiteX8" fmla="*/ 1226469 w 1334531"/>
                <a:gd name="connsiteY8" fmla="*/ 82510 h 1968460"/>
                <a:gd name="connsiteX9" fmla="*/ 1259152 w 1334531"/>
                <a:gd name="connsiteY9" fmla="*/ 735092 h 1968460"/>
                <a:gd name="connsiteX10" fmla="*/ 1209860 w 1334531"/>
                <a:gd name="connsiteY10" fmla="*/ 1668423 h 1968460"/>
                <a:gd name="connsiteX11" fmla="*/ 618893 w 1334531"/>
                <a:gd name="connsiteY11" fmla="*/ 1967925 h 1968460"/>
                <a:gd name="connsiteX12" fmla="*/ 610320 w 1334531"/>
                <a:gd name="connsiteY12" fmla="*/ 1968460 h 1968460"/>
                <a:gd name="connsiteX13" fmla="*/ 1105382 w 1334531"/>
                <a:gd name="connsiteY13" fmla="*/ 133945 h 1968460"/>
                <a:gd name="connsiteX14" fmla="*/ 706761 w 1334531"/>
                <a:gd name="connsiteY14" fmla="*/ 279678 h 1968460"/>
                <a:gd name="connsiteX15" fmla="*/ 127046 w 1334531"/>
                <a:gd name="connsiteY15" fmla="*/ 1000839 h 1968460"/>
                <a:gd name="connsiteX16" fmla="*/ 321534 w 1334531"/>
                <a:gd name="connsiteY16" fmla="*/ 1689318 h 1968460"/>
                <a:gd name="connsiteX17" fmla="*/ 619965 w 1334531"/>
                <a:gd name="connsiteY17" fmla="*/ 1860233 h 1968460"/>
                <a:gd name="connsiteX18" fmla="*/ 1121992 w 1334531"/>
                <a:gd name="connsiteY18" fmla="*/ 1607880 h 1968460"/>
                <a:gd name="connsiteX19" fmla="*/ 1156817 w 1334531"/>
                <a:gd name="connsiteY19" fmla="*/ 765096 h 1968460"/>
                <a:gd name="connsiteX20" fmla="*/ 1105382 w 1334531"/>
                <a:gd name="connsiteY20" fmla="*/ 133945 h 1968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334531" h="1968460">
                  <a:moveTo>
                    <a:pt x="610320" y="1968460"/>
                  </a:moveTo>
                  <a:lnTo>
                    <a:pt x="601212" y="1966317"/>
                  </a:lnTo>
                  <a:cubicBezTo>
                    <a:pt x="593711" y="1964174"/>
                    <a:pt x="414224" y="1916490"/>
                    <a:pt x="252954" y="1771829"/>
                  </a:cubicBezTo>
                  <a:cubicBezTo>
                    <a:pt x="102400" y="1636812"/>
                    <a:pt x="-59942" y="1389817"/>
                    <a:pt x="22033" y="979944"/>
                  </a:cubicBezTo>
                  <a:cubicBezTo>
                    <a:pt x="60073" y="789742"/>
                    <a:pt x="144727" y="619899"/>
                    <a:pt x="273850" y="475774"/>
                  </a:cubicBezTo>
                  <a:cubicBezTo>
                    <a:pt x="376184" y="361117"/>
                    <a:pt x="506379" y="263069"/>
                    <a:pt x="660148" y="183237"/>
                  </a:cubicBezTo>
                  <a:cubicBezTo>
                    <a:pt x="921074" y="48220"/>
                    <a:pt x="1158425" y="13930"/>
                    <a:pt x="1168605" y="12323"/>
                  </a:cubicBezTo>
                  <a:lnTo>
                    <a:pt x="1254865" y="0"/>
                  </a:lnTo>
                  <a:lnTo>
                    <a:pt x="1226469" y="82510"/>
                  </a:lnTo>
                  <a:cubicBezTo>
                    <a:pt x="1225933" y="84653"/>
                    <a:pt x="1143423" y="338078"/>
                    <a:pt x="1259152" y="735092"/>
                  </a:cubicBezTo>
                  <a:cubicBezTo>
                    <a:pt x="1374345" y="1129963"/>
                    <a:pt x="1357200" y="1452503"/>
                    <a:pt x="1209860" y="1668423"/>
                  </a:cubicBezTo>
                  <a:cubicBezTo>
                    <a:pt x="1090916" y="1842552"/>
                    <a:pt x="892141" y="1943279"/>
                    <a:pt x="618893" y="1967925"/>
                  </a:cubicBezTo>
                  <a:lnTo>
                    <a:pt x="610320" y="1968460"/>
                  </a:lnTo>
                  <a:close/>
                  <a:moveTo>
                    <a:pt x="1105382" y="133945"/>
                  </a:moveTo>
                  <a:cubicBezTo>
                    <a:pt x="1016978" y="154305"/>
                    <a:pt x="864817" y="197168"/>
                    <a:pt x="706761" y="279678"/>
                  </a:cubicBezTo>
                  <a:cubicBezTo>
                    <a:pt x="384221" y="447377"/>
                    <a:pt x="189732" y="689550"/>
                    <a:pt x="127046" y="1000839"/>
                  </a:cubicBezTo>
                  <a:cubicBezTo>
                    <a:pt x="69181" y="1288554"/>
                    <a:pt x="134547" y="1520011"/>
                    <a:pt x="321534" y="1689318"/>
                  </a:cubicBezTo>
                  <a:cubicBezTo>
                    <a:pt x="445300" y="1801297"/>
                    <a:pt x="584603" y="1849517"/>
                    <a:pt x="619965" y="1860233"/>
                  </a:cubicBezTo>
                  <a:cubicBezTo>
                    <a:pt x="854637" y="1837194"/>
                    <a:pt x="1023408" y="1752540"/>
                    <a:pt x="1121992" y="1607880"/>
                  </a:cubicBezTo>
                  <a:cubicBezTo>
                    <a:pt x="1284333" y="1369993"/>
                    <a:pt x="1230755" y="1017984"/>
                    <a:pt x="1156817" y="765096"/>
                  </a:cubicBezTo>
                  <a:cubicBezTo>
                    <a:pt x="1070557" y="469344"/>
                    <a:pt x="1086094" y="248067"/>
                    <a:pt x="1105382" y="133945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5" name="Gráfico 1402">
              <a:extLst>
                <a:ext uri="{FF2B5EF4-FFF2-40B4-BE49-F238E27FC236}">
                  <a16:creationId xmlns:a16="http://schemas.microsoft.com/office/drawing/2014/main" id="{8B7C9C06-770F-0CF0-51F0-2EDF79CA313B}"/>
                </a:ext>
              </a:extLst>
            </p:cNvPr>
            <p:cNvSpPr/>
            <p:nvPr/>
          </p:nvSpPr>
          <p:spPr>
            <a:xfrm>
              <a:off x="152566" y="1072684"/>
              <a:ext cx="295751" cy="2840176"/>
            </a:xfrm>
            <a:custGeom>
              <a:avLst/>
              <a:gdLst>
                <a:gd name="connsiteX0" fmla="*/ 107156 w 295751"/>
                <a:gd name="connsiteY0" fmla="*/ 2840177 h 2840176"/>
                <a:gd name="connsiteX1" fmla="*/ 0 w 295751"/>
                <a:gd name="connsiteY1" fmla="*/ 2840177 h 2840176"/>
                <a:gd name="connsiteX2" fmla="*/ 190202 w 295751"/>
                <a:gd name="connsiteY2" fmla="*/ 0 h 2840176"/>
                <a:gd name="connsiteX3" fmla="*/ 295751 w 295751"/>
                <a:gd name="connsiteY3" fmla="*/ 18752 h 2840176"/>
                <a:gd name="connsiteX4" fmla="*/ 107156 w 295751"/>
                <a:gd name="connsiteY4" fmla="*/ 2840177 h 2840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751" h="2840176">
                  <a:moveTo>
                    <a:pt x="107156" y="2840177"/>
                  </a:moveTo>
                  <a:lnTo>
                    <a:pt x="0" y="2840177"/>
                  </a:lnTo>
                  <a:cubicBezTo>
                    <a:pt x="0" y="1106924"/>
                    <a:pt x="188595" y="10716"/>
                    <a:pt x="190202" y="0"/>
                  </a:cubicBezTo>
                  <a:lnTo>
                    <a:pt x="295751" y="18752"/>
                  </a:lnTo>
                  <a:cubicBezTo>
                    <a:pt x="294144" y="28932"/>
                    <a:pt x="107156" y="1117104"/>
                    <a:pt x="107156" y="2840177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6" name="Gráfico 1402">
              <a:extLst>
                <a:ext uri="{FF2B5EF4-FFF2-40B4-BE49-F238E27FC236}">
                  <a16:creationId xmlns:a16="http://schemas.microsoft.com/office/drawing/2014/main" id="{4CF862DD-7F39-D0D1-E3E6-25BCFF81C582}"/>
                </a:ext>
              </a:extLst>
            </p:cNvPr>
            <p:cNvSpPr/>
            <p:nvPr/>
          </p:nvSpPr>
          <p:spPr>
            <a:xfrm>
              <a:off x="464946" y="2265053"/>
              <a:ext cx="1002963" cy="738586"/>
            </a:xfrm>
            <a:custGeom>
              <a:avLst/>
              <a:gdLst>
                <a:gd name="connsiteX0" fmla="*/ 318771 w 1002963"/>
                <a:gd name="connsiteY0" fmla="*/ 738051 h 738586"/>
                <a:gd name="connsiteX1" fmla="*/ 45522 w 1002963"/>
                <a:gd name="connsiteY1" fmla="*/ 605713 h 738586"/>
                <a:gd name="connsiteX2" fmla="*/ 38557 w 1002963"/>
                <a:gd name="connsiteY2" fmla="*/ 599283 h 738586"/>
                <a:gd name="connsiteX3" fmla="*/ 34807 w 1002963"/>
                <a:gd name="connsiteY3" fmla="*/ 590711 h 738586"/>
                <a:gd name="connsiteX4" fmla="*/ 517 w 1002963"/>
                <a:gd name="connsiteY4" fmla="*/ 395151 h 738586"/>
                <a:gd name="connsiteX5" fmla="*/ 234653 w 1002963"/>
                <a:gd name="connsiteY5" fmla="*/ 60823 h 738586"/>
                <a:gd name="connsiteX6" fmla="*/ 738287 w 1002963"/>
                <a:gd name="connsiteY6" fmla="*/ 52251 h 738586"/>
                <a:gd name="connsiteX7" fmla="*/ 955279 w 1002963"/>
                <a:gd name="connsiteY7" fmla="*/ 185660 h 738586"/>
                <a:gd name="connsiteX8" fmla="*/ 1002963 w 1002963"/>
                <a:gd name="connsiteY8" fmla="*/ 229594 h 738586"/>
                <a:gd name="connsiteX9" fmla="*/ 950993 w 1002963"/>
                <a:gd name="connsiteY9" fmla="*/ 268170 h 738586"/>
                <a:gd name="connsiteX10" fmla="*/ 684709 w 1002963"/>
                <a:gd name="connsiteY10" fmla="*/ 523202 h 738586"/>
                <a:gd name="connsiteX11" fmla="*/ 327879 w 1002963"/>
                <a:gd name="connsiteY11" fmla="*/ 738586 h 738586"/>
                <a:gd name="connsiteX12" fmla="*/ 318771 w 1002963"/>
                <a:gd name="connsiteY12" fmla="*/ 738051 h 738586"/>
                <a:gd name="connsiteX13" fmla="*/ 129104 w 1002963"/>
                <a:gd name="connsiteY13" fmla="*/ 537668 h 738586"/>
                <a:gd name="connsiteX14" fmla="*/ 324664 w 1002963"/>
                <a:gd name="connsiteY14" fmla="*/ 630894 h 738586"/>
                <a:gd name="connsiteX15" fmla="*/ 604342 w 1002963"/>
                <a:gd name="connsiteY15" fmla="*/ 451943 h 738586"/>
                <a:gd name="connsiteX16" fmla="*/ 832585 w 1002963"/>
                <a:gd name="connsiteY16" fmla="*/ 225844 h 738586"/>
                <a:gd name="connsiteX17" fmla="*/ 693818 w 1002963"/>
                <a:gd name="connsiteY17" fmla="*/ 149763 h 738586"/>
                <a:gd name="connsiteX18" fmla="*/ 282873 w 1002963"/>
                <a:gd name="connsiteY18" fmla="*/ 156192 h 738586"/>
                <a:gd name="connsiteX19" fmla="*/ 107137 w 1002963"/>
                <a:gd name="connsiteY19" fmla="*/ 400509 h 738586"/>
                <a:gd name="connsiteX20" fmla="*/ 129104 w 1002963"/>
                <a:gd name="connsiteY20" fmla="*/ 537668 h 738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002963" h="738586">
                  <a:moveTo>
                    <a:pt x="318771" y="738051"/>
                  </a:moveTo>
                  <a:cubicBezTo>
                    <a:pt x="225009" y="738051"/>
                    <a:pt x="132855" y="693581"/>
                    <a:pt x="45522" y="605713"/>
                  </a:cubicBezTo>
                  <a:lnTo>
                    <a:pt x="38557" y="599283"/>
                  </a:lnTo>
                  <a:lnTo>
                    <a:pt x="34807" y="590711"/>
                  </a:lnTo>
                  <a:cubicBezTo>
                    <a:pt x="33199" y="586960"/>
                    <a:pt x="-4841" y="502307"/>
                    <a:pt x="517" y="395151"/>
                  </a:cubicBezTo>
                  <a:cubicBezTo>
                    <a:pt x="5339" y="293888"/>
                    <a:pt x="50344" y="154049"/>
                    <a:pt x="234653" y="60823"/>
                  </a:cubicBezTo>
                  <a:cubicBezTo>
                    <a:pt x="389494" y="-17401"/>
                    <a:pt x="563623" y="-20080"/>
                    <a:pt x="738287" y="52251"/>
                  </a:cubicBezTo>
                  <a:cubicBezTo>
                    <a:pt x="867411" y="106364"/>
                    <a:pt x="951529" y="182445"/>
                    <a:pt x="955279" y="185660"/>
                  </a:cubicBezTo>
                  <a:lnTo>
                    <a:pt x="1002963" y="229594"/>
                  </a:lnTo>
                  <a:lnTo>
                    <a:pt x="950993" y="268170"/>
                  </a:lnTo>
                  <a:cubicBezTo>
                    <a:pt x="949921" y="269242"/>
                    <a:pt x="828835" y="359789"/>
                    <a:pt x="684709" y="523202"/>
                  </a:cubicBezTo>
                  <a:cubicBezTo>
                    <a:pt x="559872" y="664649"/>
                    <a:pt x="443608" y="734836"/>
                    <a:pt x="327879" y="738586"/>
                  </a:cubicBezTo>
                  <a:cubicBezTo>
                    <a:pt x="325200" y="738051"/>
                    <a:pt x="321985" y="738051"/>
                    <a:pt x="318771" y="738051"/>
                  </a:cubicBezTo>
                  <a:close/>
                  <a:moveTo>
                    <a:pt x="129104" y="537668"/>
                  </a:moveTo>
                  <a:cubicBezTo>
                    <a:pt x="196077" y="602498"/>
                    <a:pt x="260371" y="632502"/>
                    <a:pt x="324664" y="630894"/>
                  </a:cubicBezTo>
                  <a:cubicBezTo>
                    <a:pt x="408782" y="628216"/>
                    <a:pt x="500401" y="569815"/>
                    <a:pt x="604342" y="451943"/>
                  </a:cubicBezTo>
                  <a:cubicBezTo>
                    <a:pt x="697568" y="345859"/>
                    <a:pt x="781150" y="269778"/>
                    <a:pt x="832585" y="225844"/>
                  </a:cubicBezTo>
                  <a:cubicBezTo>
                    <a:pt x="799367" y="202805"/>
                    <a:pt x="751682" y="173337"/>
                    <a:pt x="693818" y="149763"/>
                  </a:cubicBezTo>
                  <a:cubicBezTo>
                    <a:pt x="548085" y="89755"/>
                    <a:pt x="409854" y="91898"/>
                    <a:pt x="282873" y="156192"/>
                  </a:cubicBezTo>
                  <a:cubicBezTo>
                    <a:pt x="171431" y="212449"/>
                    <a:pt x="112495" y="294424"/>
                    <a:pt x="107137" y="400509"/>
                  </a:cubicBezTo>
                  <a:cubicBezTo>
                    <a:pt x="104458" y="463731"/>
                    <a:pt x="121603" y="517844"/>
                    <a:pt x="129104" y="53766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7" name="Gráfico 1402">
              <a:extLst>
                <a:ext uri="{FF2B5EF4-FFF2-40B4-BE49-F238E27FC236}">
                  <a16:creationId xmlns:a16="http://schemas.microsoft.com/office/drawing/2014/main" id="{F459AFD5-9D4B-7457-8FC3-FA8290F2D3E1}"/>
                </a:ext>
              </a:extLst>
            </p:cNvPr>
            <p:cNvSpPr/>
            <p:nvPr/>
          </p:nvSpPr>
          <p:spPr>
            <a:xfrm>
              <a:off x="-1308508" y="2037060"/>
              <a:ext cx="1208585" cy="862101"/>
            </a:xfrm>
            <a:custGeom>
              <a:avLst/>
              <a:gdLst>
                <a:gd name="connsiteX0" fmla="*/ 825639 w 1208585"/>
                <a:gd name="connsiteY0" fmla="*/ 862102 h 862101"/>
                <a:gd name="connsiteX1" fmla="*/ 820817 w 1208585"/>
                <a:gd name="connsiteY1" fmla="*/ 862102 h 862101"/>
                <a:gd name="connsiteX2" fmla="*/ 421124 w 1208585"/>
                <a:gd name="connsiteY2" fmla="*/ 638145 h 862101"/>
                <a:gd name="connsiteX3" fmla="*/ 57329 w 1208585"/>
                <a:gd name="connsiteY3" fmla="*/ 296853 h 862101"/>
                <a:gd name="connsiteX4" fmla="*/ 0 w 1208585"/>
                <a:gd name="connsiteY4" fmla="*/ 257205 h 862101"/>
                <a:gd name="connsiteX5" fmla="*/ 52507 w 1208585"/>
                <a:gd name="connsiteY5" fmla="*/ 212199 h 862101"/>
                <a:gd name="connsiteX6" fmla="*/ 335399 w 1208585"/>
                <a:gd name="connsiteY6" fmla="*/ 51465 h 862101"/>
                <a:gd name="connsiteX7" fmla="*/ 962799 w 1208585"/>
                <a:gd name="connsiteY7" fmla="*/ 102900 h 862101"/>
                <a:gd name="connsiteX8" fmla="*/ 1199614 w 1208585"/>
                <a:gd name="connsiteY8" fmla="*/ 402937 h 862101"/>
                <a:gd name="connsiteX9" fmla="*/ 1151394 w 1208585"/>
                <a:gd name="connsiteY9" fmla="*/ 695474 h 862101"/>
                <a:gd name="connsiteX10" fmla="*/ 1148715 w 1208585"/>
                <a:gd name="connsiteY10" fmla="*/ 699760 h 862101"/>
                <a:gd name="connsiteX11" fmla="*/ 1145500 w 1208585"/>
                <a:gd name="connsiteY11" fmla="*/ 703511 h 862101"/>
                <a:gd name="connsiteX12" fmla="*/ 825639 w 1208585"/>
                <a:gd name="connsiteY12" fmla="*/ 862102 h 862101"/>
                <a:gd name="connsiteX13" fmla="*/ 177344 w 1208585"/>
                <a:gd name="connsiteY13" fmla="*/ 253454 h 862101"/>
                <a:gd name="connsiteX14" fmla="*/ 501491 w 1208585"/>
                <a:gd name="connsiteY14" fmla="*/ 567422 h 862101"/>
                <a:gd name="connsiteX15" fmla="*/ 822424 w 1208585"/>
                <a:gd name="connsiteY15" fmla="*/ 755481 h 862101"/>
                <a:gd name="connsiteX16" fmla="*/ 1064062 w 1208585"/>
                <a:gd name="connsiteY16" fmla="*/ 634395 h 862101"/>
                <a:gd name="connsiteX17" fmla="*/ 1102638 w 1208585"/>
                <a:gd name="connsiteY17" fmla="*/ 487055 h 862101"/>
                <a:gd name="connsiteX18" fmla="*/ 907078 w 1208585"/>
                <a:gd name="connsiteY18" fmla="*/ 193983 h 862101"/>
                <a:gd name="connsiteX19" fmla="*/ 376654 w 1208585"/>
                <a:gd name="connsiteY19" fmla="*/ 151120 h 862101"/>
                <a:gd name="connsiteX20" fmla="*/ 177344 w 1208585"/>
                <a:gd name="connsiteY20" fmla="*/ 253454 h 862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08585" h="862101">
                  <a:moveTo>
                    <a:pt x="825639" y="862102"/>
                  </a:moveTo>
                  <a:cubicBezTo>
                    <a:pt x="824032" y="862102"/>
                    <a:pt x="822424" y="862102"/>
                    <a:pt x="820817" y="862102"/>
                  </a:cubicBezTo>
                  <a:cubicBezTo>
                    <a:pt x="687407" y="860495"/>
                    <a:pt x="549176" y="782806"/>
                    <a:pt x="421124" y="638145"/>
                  </a:cubicBezTo>
                  <a:cubicBezTo>
                    <a:pt x="218599" y="409367"/>
                    <a:pt x="58936" y="297924"/>
                    <a:pt x="57329" y="296853"/>
                  </a:cubicBezTo>
                  <a:lnTo>
                    <a:pt x="0" y="257205"/>
                  </a:lnTo>
                  <a:lnTo>
                    <a:pt x="52507" y="212199"/>
                  </a:lnTo>
                  <a:cubicBezTo>
                    <a:pt x="57329" y="208449"/>
                    <a:pt x="168771" y="113080"/>
                    <a:pt x="335399" y="51465"/>
                  </a:cubicBezTo>
                  <a:cubicBezTo>
                    <a:pt x="560427" y="-31581"/>
                    <a:pt x="777419" y="-13901"/>
                    <a:pt x="962799" y="102900"/>
                  </a:cubicBezTo>
                  <a:cubicBezTo>
                    <a:pt x="1094065" y="185410"/>
                    <a:pt x="1173897" y="286137"/>
                    <a:pt x="1199614" y="402937"/>
                  </a:cubicBezTo>
                  <a:cubicBezTo>
                    <a:pt x="1234976" y="562064"/>
                    <a:pt x="1154609" y="690116"/>
                    <a:pt x="1151394" y="695474"/>
                  </a:cubicBezTo>
                  <a:lnTo>
                    <a:pt x="1148715" y="699760"/>
                  </a:lnTo>
                  <a:lnTo>
                    <a:pt x="1145500" y="703511"/>
                  </a:lnTo>
                  <a:cubicBezTo>
                    <a:pt x="1046917" y="809059"/>
                    <a:pt x="939225" y="862102"/>
                    <a:pt x="825639" y="862102"/>
                  </a:cubicBezTo>
                  <a:close/>
                  <a:moveTo>
                    <a:pt x="177344" y="253454"/>
                  </a:moveTo>
                  <a:cubicBezTo>
                    <a:pt x="244316" y="307032"/>
                    <a:pt x="362724" y="410438"/>
                    <a:pt x="501491" y="567422"/>
                  </a:cubicBezTo>
                  <a:cubicBezTo>
                    <a:pt x="576501" y="652076"/>
                    <a:pt x="693301" y="753338"/>
                    <a:pt x="822424" y="755481"/>
                  </a:cubicBezTo>
                  <a:cubicBezTo>
                    <a:pt x="905470" y="756553"/>
                    <a:pt x="986373" y="715834"/>
                    <a:pt x="1064062" y="634395"/>
                  </a:cubicBezTo>
                  <a:cubicBezTo>
                    <a:pt x="1072634" y="619393"/>
                    <a:pt x="1102102" y="561529"/>
                    <a:pt x="1102638" y="487055"/>
                  </a:cubicBezTo>
                  <a:cubicBezTo>
                    <a:pt x="1103174" y="374541"/>
                    <a:pt x="1037272" y="275957"/>
                    <a:pt x="907078" y="193983"/>
                  </a:cubicBezTo>
                  <a:cubicBezTo>
                    <a:pt x="749022" y="94327"/>
                    <a:pt x="570607" y="80397"/>
                    <a:pt x="376654" y="151120"/>
                  </a:cubicBezTo>
                  <a:cubicBezTo>
                    <a:pt x="291465" y="181660"/>
                    <a:pt x="221813" y="223450"/>
                    <a:pt x="177344" y="253454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8" name="Gráfico 1402">
              <a:extLst>
                <a:ext uri="{FF2B5EF4-FFF2-40B4-BE49-F238E27FC236}">
                  <a16:creationId xmlns:a16="http://schemas.microsoft.com/office/drawing/2014/main" id="{2AB8E807-EC49-BBE1-B66F-34958B7211B5}"/>
                </a:ext>
              </a:extLst>
            </p:cNvPr>
            <p:cNvSpPr/>
            <p:nvPr/>
          </p:nvSpPr>
          <p:spPr>
            <a:xfrm>
              <a:off x="-722364" y="2348915"/>
              <a:ext cx="1698426" cy="1157823"/>
            </a:xfrm>
            <a:custGeom>
              <a:avLst/>
              <a:gdLst>
                <a:gd name="connsiteX0" fmla="*/ 930652 w 1698426"/>
                <a:gd name="connsiteY0" fmla="*/ 1157824 h 1157823"/>
                <a:gd name="connsiteX1" fmla="*/ 874931 w 1698426"/>
                <a:gd name="connsiteY1" fmla="*/ 1113889 h 1157823"/>
                <a:gd name="connsiteX2" fmla="*/ 873859 w 1698426"/>
                <a:gd name="connsiteY2" fmla="*/ 1109603 h 1157823"/>
                <a:gd name="connsiteX3" fmla="*/ 0 w 1698426"/>
                <a:gd name="connsiteY3" fmla="*/ 101263 h 1157823"/>
                <a:gd name="connsiteX4" fmla="*/ 35362 w 1698426"/>
                <a:gd name="connsiteY4" fmla="*/ 0 h 1157823"/>
                <a:gd name="connsiteX5" fmla="*/ 931188 w 1698426"/>
                <a:gd name="connsiteY5" fmla="*/ 902791 h 1157823"/>
                <a:gd name="connsiteX6" fmla="*/ 1309985 w 1698426"/>
                <a:gd name="connsiteY6" fmla="*/ 397550 h 1157823"/>
                <a:gd name="connsiteX7" fmla="*/ 1659850 w 1698426"/>
                <a:gd name="connsiteY7" fmla="*/ 188059 h 1157823"/>
                <a:gd name="connsiteX8" fmla="*/ 1698427 w 1698426"/>
                <a:gd name="connsiteY8" fmla="*/ 288250 h 1157823"/>
                <a:gd name="connsiteX9" fmla="*/ 1374279 w 1698426"/>
                <a:gd name="connsiteY9" fmla="*/ 483275 h 1157823"/>
                <a:gd name="connsiteX10" fmla="*/ 986909 w 1698426"/>
                <a:gd name="connsiteY10" fmla="*/ 1109067 h 1157823"/>
                <a:gd name="connsiteX11" fmla="*/ 933867 w 1698426"/>
                <a:gd name="connsiteY11" fmla="*/ 1157824 h 1157823"/>
                <a:gd name="connsiteX12" fmla="*/ 930652 w 1698426"/>
                <a:gd name="connsiteY12" fmla="*/ 1157824 h 1157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98426" h="1157823">
                  <a:moveTo>
                    <a:pt x="930652" y="1157824"/>
                  </a:moveTo>
                  <a:cubicBezTo>
                    <a:pt x="904399" y="1157824"/>
                    <a:pt x="881360" y="1139607"/>
                    <a:pt x="874931" y="1113889"/>
                  </a:cubicBezTo>
                  <a:lnTo>
                    <a:pt x="873859" y="1109603"/>
                  </a:lnTo>
                  <a:cubicBezTo>
                    <a:pt x="853500" y="985302"/>
                    <a:pt x="714732" y="351473"/>
                    <a:pt x="0" y="101263"/>
                  </a:cubicBezTo>
                  <a:lnTo>
                    <a:pt x="35362" y="0"/>
                  </a:lnTo>
                  <a:cubicBezTo>
                    <a:pt x="614541" y="202525"/>
                    <a:pt x="843856" y="639723"/>
                    <a:pt x="931188" y="902791"/>
                  </a:cubicBezTo>
                  <a:cubicBezTo>
                    <a:pt x="1001375" y="713125"/>
                    <a:pt x="1129963" y="541139"/>
                    <a:pt x="1309985" y="397550"/>
                  </a:cubicBezTo>
                  <a:cubicBezTo>
                    <a:pt x="1488400" y="255032"/>
                    <a:pt x="1652885" y="190738"/>
                    <a:pt x="1659850" y="188059"/>
                  </a:cubicBezTo>
                  <a:lnTo>
                    <a:pt x="1698427" y="288250"/>
                  </a:lnTo>
                  <a:cubicBezTo>
                    <a:pt x="1696819" y="288786"/>
                    <a:pt x="1539835" y="350401"/>
                    <a:pt x="1374279" y="483275"/>
                  </a:cubicBezTo>
                  <a:cubicBezTo>
                    <a:pt x="1155680" y="658475"/>
                    <a:pt x="1025485" y="869573"/>
                    <a:pt x="986909" y="1109067"/>
                  </a:cubicBezTo>
                  <a:cubicBezTo>
                    <a:pt x="983159" y="1135856"/>
                    <a:pt x="960656" y="1156216"/>
                    <a:pt x="933867" y="1157824"/>
                  </a:cubicBezTo>
                  <a:cubicBezTo>
                    <a:pt x="933331" y="1157824"/>
                    <a:pt x="931724" y="1157824"/>
                    <a:pt x="930652" y="1157824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69" name="Gráfico 1402">
              <a:extLst>
                <a:ext uri="{FF2B5EF4-FFF2-40B4-BE49-F238E27FC236}">
                  <a16:creationId xmlns:a16="http://schemas.microsoft.com/office/drawing/2014/main" id="{371046A9-EEB8-1C00-22A8-746C4F11951C}"/>
                </a:ext>
              </a:extLst>
            </p:cNvPr>
            <p:cNvSpPr/>
            <p:nvPr/>
          </p:nvSpPr>
          <p:spPr>
            <a:xfrm>
              <a:off x="-808670" y="3843744"/>
              <a:ext cx="2030176" cy="923151"/>
            </a:xfrm>
            <a:custGeom>
              <a:avLst/>
              <a:gdLst>
                <a:gd name="connsiteX0" fmla="*/ 1959398 w 2030176"/>
                <a:gd name="connsiteY0" fmla="*/ 923151 h 923151"/>
                <a:gd name="connsiteX1" fmla="*/ 70769 w 2030176"/>
                <a:gd name="connsiteY1" fmla="*/ 923151 h 923151"/>
                <a:gd name="connsiteX2" fmla="*/ 3796 w 2030176"/>
                <a:gd name="connsiteY2" fmla="*/ 875467 h 923151"/>
                <a:gd name="connsiteX3" fmla="*/ 26835 w 2030176"/>
                <a:gd name="connsiteY3" fmla="*/ 796707 h 923151"/>
                <a:gd name="connsiteX4" fmla="*/ 1014815 w 2030176"/>
                <a:gd name="connsiteY4" fmla="*/ 0 h 923151"/>
                <a:gd name="connsiteX5" fmla="*/ 2003867 w 2030176"/>
                <a:gd name="connsiteY5" fmla="*/ 797242 h 923151"/>
                <a:gd name="connsiteX6" fmla="*/ 2026370 w 2030176"/>
                <a:gd name="connsiteY6" fmla="*/ 875467 h 923151"/>
                <a:gd name="connsiteX7" fmla="*/ 1959398 w 2030176"/>
                <a:gd name="connsiteY7" fmla="*/ 923151 h 923151"/>
                <a:gd name="connsiteX8" fmla="*/ 174175 w 2030176"/>
                <a:gd name="connsiteY8" fmla="*/ 815995 h 923151"/>
                <a:gd name="connsiteX9" fmla="*/ 1856528 w 2030176"/>
                <a:gd name="connsiteY9" fmla="*/ 815995 h 923151"/>
                <a:gd name="connsiteX10" fmla="*/ 1015351 w 2030176"/>
                <a:gd name="connsiteY10" fmla="*/ 137696 h 923151"/>
                <a:gd name="connsiteX11" fmla="*/ 174175 w 2030176"/>
                <a:gd name="connsiteY11" fmla="*/ 815995 h 923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30176" h="923151">
                  <a:moveTo>
                    <a:pt x="1959398" y="923151"/>
                  </a:moveTo>
                  <a:lnTo>
                    <a:pt x="70769" y="923151"/>
                  </a:lnTo>
                  <a:cubicBezTo>
                    <a:pt x="40765" y="923151"/>
                    <a:pt x="13976" y="903863"/>
                    <a:pt x="3796" y="875467"/>
                  </a:cubicBezTo>
                  <a:cubicBezTo>
                    <a:pt x="-5848" y="847070"/>
                    <a:pt x="3260" y="815459"/>
                    <a:pt x="26835" y="796707"/>
                  </a:cubicBezTo>
                  <a:lnTo>
                    <a:pt x="1014815" y="0"/>
                  </a:lnTo>
                  <a:lnTo>
                    <a:pt x="2003867" y="797242"/>
                  </a:lnTo>
                  <a:cubicBezTo>
                    <a:pt x="2026906" y="815459"/>
                    <a:pt x="2036014" y="847070"/>
                    <a:pt x="2026370" y="875467"/>
                  </a:cubicBezTo>
                  <a:cubicBezTo>
                    <a:pt x="2016191" y="903863"/>
                    <a:pt x="1989402" y="923151"/>
                    <a:pt x="1959398" y="923151"/>
                  </a:cubicBezTo>
                  <a:close/>
                  <a:moveTo>
                    <a:pt x="174175" y="815995"/>
                  </a:moveTo>
                  <a:lnTo>
                    <a:pt x="1856528" y="815995"/>
                  </a:lnTo>
                  <a:lnTo>
                    <a:pt x="1015351" y="137696"/>
                  </a:lnTo>
                  <a:lnTo>
                    <a:pt x="174175" y="815995"/>
                  </a:ln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70" name="Gráfico 1402">
              <a:extLst>
                <a:ext uri="{FF2B5EF4-FFF2-40B4-BE49-F238E27FC236}">
                  <a16:creationId xmlns:a16="http://schemas.microsoft.com/office/drawing/2014/main" id="{BC777637-4615-9B3A-C388-59183DE14AB9}"/>
                </a:ext>
              </a:extLst>
            </p:cNvPr>
            <p:cNvSpPr/>
            <p:nvPr/>
          </p:nvSpPr>
          <p:spPr>
            <a:xfrm>
              <a:off x="1683829" y="670312"/>
              <a:ext cx="1740217" cy="1740217"/>
            </a:xfrm>
            <a:custGeom>
              <a:avLst/>
              <a:gdLst>
                <a:gd name="connsiteX0" fmla="*/ 870109 w 1740217"/>
                <a:gd name="connsiteY0" fmla="*/ 1740217 h 1740217"/>
                <a:gd name="connsiteX1" fmla="*/ 0 w 1740217"/>
                <a:gd name="connsiteY1" fmla="*/ 870109 h 1740217"/>
                <a:gd name="connsiteX2" fmla="*/ 870109 w 1740217"/>
                <a:gd name="connsiteY2" fmla="*/ 0 h 1740217"/>
                <a:gd name="connsiteX3" fmla="*/ 1740217 w 1740217"/>
                <a:gd name="connsiteY3" fmla="*/ 870109 h 1740217"/>
                <a:gd name="connsiteX4" fmla="*/ 870109 w 1740217"/>
                <a:gd name="connsiteY4" fmla="*/ 1740217 h 1740217"/>
                <a:gd name="connsiteX5" fmla="*/ 870109 w 1740217"/>
                <a:gd name="connsiteY5" fmla="*/ 107156 h 1740217"/>
                <a:gd name="connsiteX6" fmla="*/ 107156 w 1740217"/>
                <a:gd name="connsiteY6" fmla="*/ 870109 h 1740217"/>
                <a:gd name="connsiteX7" fmla="*/ 870109 w 1740217"/>
                <a:gd name="connsiteY7" fmla="*/ 1633061 h 1740217"/>
                <a:gd name="connsiteX8" fmla="*/ 1633061 w 1740217"/>
                <a:gd name="connsiteY8" fmla="*/ 870109 h 1740217"/>
                <a:gd name="connsiteX9" fmla="*/ 870109 w 1740217"/>
                <a:gd name="connsiteY9" fmla="*/ 107156 h 174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40217" h="1740217">
                  <a:moveTo>
                    <a:pt x="870109" y="1740217"/>
                  </a:moveTo>
                  <a:cubicBezTo>
                    <a:pt x="390585" y="1740217"/>
                    <a:pt x="0" y="1349633"/>
                    <a:pt x="0" y="870109"/>
                  </a:cubicBezTo>
                  <a:cubicBezTo>
                    <a:pt x="0" y="390585"/>
                    <a:pt x="390585" y="0"/>
                    <a:pt x="870109" y="0"/>
                  </a:cubicBezTo>
                  <a:cubicBezTo>
                    <a:pt x="1349633" y="0"/>
                    <a:pt x="1740217" y="390585"/>
                    <a:pt x="1740217" y="870109"/>
                  </a:cubicBezTo>
                  <a:cubicBezTo>
                    <a:pt x="1740217" y="1349633"/>
                    <a:pt x="1349633" y="1740217"/>
                    <a:pt x="870109" y="1740217"/>
                  </a:cubicBezTo>
                  <a:close/>
                  <a:moveTo>
                    <a:pt x="870109" y="107156"/>
                  </a:moveTo>
                  <a:cubicBezTo>
                    <a:pt x="449521" y="107156"/>
                    <a:pt x="107156" y="449520"/>
                    <a:pt x="107156" y="870109"/>
                  </a:cubicBezTo>
                  <a:cubicBezTo>
                    <a:pt x="107156" y="1290697"/>
                    <a:pt x="449521" y="1633061"/>
                    <a:pt x="870109" y="1633061"/>
                  </a:cubicBezTo>
                  <a:cubicBezTo>
                    <a:pt x="1290697" y="1633061"/>
                    <a:pt x="1633061" y="1290697"/>
                    <a:pt x="1633061" y="870109"/>
                  </a:cubicBezTo>
                  <a:cubicBezTo>
                    <a:pt x="1633061" y="449520"/>
                    <a:pt x="1290697" y="107156"/>
                    <a:pt x="870109" y="107156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71" name="Gráfico 1402">
              <a:extLst>
                <a:ext uri="{FF2B5EF4-FFF2-40B4-BE49-F238E27FC236}">
                  <a16:creationId xmlns:a16="http://schemas.microsoft.com/office/drawing/2014/main" id="{627B2910-FF07-2F62-35F6-4A89405FC4BD}"/>
                </a:ext>
              </a:extLst>
            </p:cNvPr>
            <p:cNvSpPr/>
            <p:nvPr/>
          </p:nvSpPr>
          <p:spPr>
            <a:xfrm>
              <a:off x="1981724" y="1193770"/>
              <a:ext cx="167163" cy="190737"/>
            </a:xfrm>
            <a:custGeom>
              <a:avLst/>
              <a:gdLst>
                <a:gd name="connsiteX0" fmla="*/ 101798 w 167163"/>
                <a:gd name="connsiteY0" fmla="*/ 190738 h 190737"/>
                <a:gd name="connsiteX1" fmla="*/ 0 w 167163"/>
                <a:gd name="connsiteY1" fmla="*/ 156984 h 190737"/>
                <a:gd name="connsiteX2" fmla="*/ 79296 w 167163"/>
                <a:gd name="connsiteY2" fmla="*/ 0 h 190737"/>
                <a:gd name="connsiteX3" fmla="*/ 167163 w 167163"/>
                <a:gd name="connsiteY3" fmla="*/ 61615 h 190737"/>
                <a:gd name="connsiteX4" fmla="*/ 101798 w 167163"/>
                <a:gd name="connsiteY4" fmla="*/ 190738 h 19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163" h="190737">
                  <a:moveTo>
                    <a:pt x="101798" y="190738"/>
                  </a:moveTo>
                  <a:lnTo>
                    <a:pt x="0" y="156984"/>
                  </a:lnTo>
                  <a:cubicBezTo>
                    <a:pt x="18752" y="101263"/>
                    <a:pt x="45005" y="48220"/>
                    <a:pt x="79296" y="0"/>
                  </a:cubicBezTo>
                  <a:lnTo>
                    <a:pt x="167163" y="61615"/>
                  </a:lnTo>
                  <a:cubicBezTo>
                    <a:pt x="138767" y="101263"/>
                    <a:pt x="116800" y="144661"/>
                    <a:pt x="101798" y="190738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72" name="Gráfico 1402">
              <a:extLst>
                <a:ext uri="{FF2B5EF4-FFF2-40B4-BE49-F238E27FC236}">
                  <a16:creationId xmlns:a16="http://schemas.microsoft.com/office/drawing/2014/main" id="{60FD06C7-928F-06E5-EE56-ECAA5BDD517C}"/>
                </a:ext>
              </a:extLst>
            </p:cNvPr>
            <p:cNvSpPr/>
            <p:nvPr/>
          </p:nvSpPr>
          <p:spPr>
            <a:xfrm>
              <a:off x="1951184" y="938738"/>
              <a:ext cx="1206043" cy="1204971"/>
            </a:xfrm>
            <a:custGeom>
              <a:avLst/>
              <a:gdLst>
                <a:gd name="connsiteX0" fmla="*/ 602754 w 1206043"/>
                <a:gd name="connsiteY0" fmla="*/ 1204972 h 1204971"/>
                <a:gd name="connsiteX1" fmla="*/ 0 w 1206043"/>
                <a:gd name="connsiteY1" fmla="*/ 602218 h 1204971"/>
                <a:gd name="connsiteX2" fmla="*/ 107156 w 1206043"/>
                <a:gd name="connsiteY2" fmla="*/ 602218 h 1204971"/>
                <a:gd name="connsiteX3" fmla="*/ 602754 w 1206043"/>
                <a:gd name="connsiteY3" fmla="*/ 1097816 h 1204971"/>
                <a:gd name="connsiteX4" fmla="*/ 1098352 w 1206043"/>
                <a:gd name="connsiteY4" fmla="*/ 602218 h 1204971"/>
                <a:gd name="connsiteX5" fmla="*/ 602754 w 1206043"/>
                <a:gd name="connsiteY5" fmla="*/ 106620 h 1204971"/>
                <a:gd name="connsiteX6" fmla="*/ 303788 w 1206043"/>
                <a:gd name="connsiteY6" fmla="*/ 207347 h 1204971"/>
                <a:gd name="connsiteX7" fmla="*/ 238958 w 1206043"/>
                <a:gd name="connsiteY7" fmla="*/ 122158 h 1204971"/>
                <a:gd name="connsiteX8" fmla="*/ 603290 w 1206043"/>
                <a:gd name="connsiteY8" fmla="*/ 0 h 1204971"/>
                <a:gd name="connsiteX9" fmla="*/ 1206044 w 1206043"/>
                <a:gd name="connsiteY9" fmla="*/ 602754 h 1204971"/>
                <a:gd name="connsiteX10" fmla="*/ 602754 w 1206043"/>
                <a:gd name="connsiteY10" fmla="*/ 1204972 h 1204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06043" h="1204971">
                  <a:moveTo>
                    <a:pt x="602754" y="1204972"/>
                  </a:moveTo>
                  <a:cubicBezTo>
                    <a:pt x="270570" y="1204972"/>
                    <a:pt x="0" y="934402"/>
                    <a:pt x="0" y="602218"/>
                  </a:cubicBezTo>
                  <a:lnTo>
                    <a:pt x="107156" y="602218"/>
                  </a:lnTo>
                  <a:cubicBezTo>
                    <a:pt x="107156" y="875467"/>
                    <a:pt x="329505" y="1097816"/>
                    <a:pt x="602754" y="1097816"/>
                  </a:cubicBezTo>
                  <a:cubicBezTo>
                    <a:pt x="876002" y="1097816"/>
                    <a:pt x="1098352" y="875467"/>
                    <a:pt x="1098352" y="602218"/>
                  </a:cubicBezTo>
                  <a:cubicBezTo>
                    <a:pt x="1098352" y="328970"/>
                    <a:pt x="876002" y="106620"/>
                    <a:pt x="602754" y="106620"/>
                  </a:cubicBezTo>
                  <a:cubicBezTo>
                    <a:pt x="493454" y="106620"/>
                    <a:pt x="390049" y="141446"/>
                    <a:pt x="303788" y="207347"/>
                  </a:cubicBezTo>
                  <a:lnTo>
                    <a:pt x="238958" y="122158"/>
                  </a:lnTo>
                  <a:cubicBezTo>
                    <a:pt x="343972" y="42327"/>
                    <a:pt x="469880" y="0"/>
                    <a:pt x="603290" y="0"/>
                  </a:cubicBezTo>
                  <a:cubicBezTo>
                    <a:pt x="935474" y="0"/>
                    <a:pt x="1206044" y="270570"/>
                    <a:pt x="1206044" y="602754"/>
                  </a:cubicBezTo>
                  <a:cubicBezTo>
                    <a:pt x="1206044" y="934938"/>
                    <a:pt x="934938" y="1204972"/>
                    <a:pt x="602754" y="1204972"/>
                  </a:cubicBezTo>
                  <a:close/>
                </a:path>
              </a:pathLst>
            </a:custGeom>
            <a:solidFill>
              <a:srgbClr val="0095D9"/>
            </a:solidFill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</p:grp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64D508CD-AF90-CDAD-A784-BE0ADC820488}"/>
              </a:ext>
            </a:extLst>
          </p:cNvPr>
          <p:cNvSpPr txBox="1"/>
          <p:nvPr/>
        </p:nvSpPr>
        <p:spPr>
          <a:xfrm>
            <a:off x="1008993" y="3316153"/>
            <a:ext cx="7882757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s-es" sz="1200" b="1">
                <a:solidFill>
                  <a:srgbClr val="80C342"/>
                </a:solidFill>
              </a:rPr>
              <a:t>Guía ESG (</a:t>
            </a:r>
            <a:r>
              <a:rPr lang="es-es" sz="1200" b="1">
                <a:solidFill>
                  <a:srgbClr val="80C342"/>
                </a:solidFill>
                <a:hlinkClick r:id="rId6"/>
              </a:rPr>
              <a:t>haga clic aquí</a:t>
            </a:r>
            <a:r>
              <a:rPr lang="es-es" sz="1200" b="1">
                <a:solidFill>
                  <a:srgbClr val="80C342"/>
                </a:solidFill>
              </a:rPr>
              <a:t>) y documento de preguntas y respuestas (</a:t>
            </a:r>
            <a:r>
              <a:rPr lang="es-es" sz="1200" b="1">
                <a:hlinkClick r:id="rId7"/>
              </a:rPr>
              <a:t>haga clic aquí</a:t>
            </a:r>
            <a:r>
              <a:rPr lang="es-es" sz="1200" b="1">
                <a:solidFill>
                  <a:srgbClr val="80C342"/>
                </a:solidFill>
              </a:rPr>
              <a:t>)</a:t>
            </a:r>
          </a:p>
          <a:p>
            <a:pPr marL="557213" lvl="1" indent="-214313">
              <a:spcAft>
                <a:spcPts val="750"/>
              </a:spcAft>
              <a:buFont typeface="Calibri" panose="020F0502020204030204" pitchFamily="34" charset="0"/>
              <a:buChar char="‒"/>
            </a:pPr>
            <a:r>
              <a:rPr lang="es-es" sz="1200"/>
              <a:t>Actualizaciones que reflejan nuevas consultas recibidas de las instituciones y que pueden contribuir a la comprensión por parte de los profesionales del mercado</a:t>
            </a:r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818F73CD-6EF5-A17F-321F-2BABF4FAC6DD}"/>
              </a:ext>
            </a:extLst>
          </p:cNvPr>
          <p:cNvSpPr txBox="1"/>
          <p:nvPr/>
        </p:nvSpPr>
        <p:spPr>
          <a:xfrm>
            <a:off x="1071151" y="4215005"/>
            <a:ext cx="7882757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s-es" sz="1200" b="1">
                <a:solidFill>
                  <a:srgbClr val="80C342"/>
                </a:solidFill>
              </a:rPr>
              <a:t>Envío de un comunicado por medio de SSM</a:t>
            </a:r>
          </a:p>
          <a:p>
            <a:pPr marL="557213" lvl="1" indent="-214313">
              <a:spcAft>
                <a:spcPts val="750"/>
              </a:spcAft>
              <a:buFont typeface="Calibri" panose="020F0502020204030204" pitchFamily="34" charset="0"/>
              <a:buChar char="‒"/>
            </a:pPr>
            <a:r>
              <a:rPr lang="es-es" sz="1200"/>
              <a:t>Aclaraciones sobre el proceso de registro, especialmente sobre las responsabilidades de los administradores y gestores</a:t>
            </a:r>
          </a:p>
        </p:txBody>
      </p:sp>
      <p:cxnSp>
        <p:nvCxnSpPr>
          <p:cNvPr id="75" name="Conector reto 74">
            <a:extLst>
              <a:ext uri="{FF2B5EF4-FFF2-40B4-BE49-F238E27FC236}">
                <a16:creationId xmlns:a16="http://schemas.microsoft.com/office/drawing/2014/main" id="{14079F56-4036-C946-F9E1-7A028A98FA32}"/>
              </a:ext>
            </a:extLst>
          </p:cNvPr>
          <p:cNvCxnSpPr/>
          <p:nvPr/>
        </p:nvCxnSpPr>
        <p:spPr>
          <a:xfrm>
            <a:off x="265879" y="2276816"/>
            <a:ext cx="862587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ector reto 75">
            <a:extLst>
              <a:ext uri="{FF2B5EF4-FFF2-40B4-BE49-F238E27FC236}">
                <a16:creationId xmlns:a16="http://schemas.microsoft.com/office/drawing/2014/main" id="{AF0AD760-65E9-7821-2459-E8ECF3F64997}"/>
              </a:ext>
            </a:extLst>
          </p:cNvPr>
          <p:cNvCxnSpPr/>
          <p:nvPr/>
        </p:nvCxnSpPr>
        <p:spPr>
          <a:xfrm>
            <a:off x="261937" y="3203036"/>
            <a:ext cx="862587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ector reto 76">
            <a:extLst>
              <a:ext uri="{FF2B5EF4-FFF2-40B4-BE49-F238E27FC236}">
                <a16:creationId xmlns:a16="http://schemas.microsoft.com/office/drawing/2014/main" id="{63DDDE81-CC47-60E1-3153-7947F8D5E76F}"/>
              </a:ext>
            </a:extLst>
          </p:cNvPr>
          <p:cNvCxnSpPr/>
          <p:nvPr/>
        </p:nvCxnSpPr>
        <p:spPr>
          <a:xfrm>
            <a:off x="265882" y="4129256"/>
            <a:ext cx="862587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8" name="Gráfico 1396">
            <a:extLst>
              <a:ext uri="{FF2B5EF4-FFF2-40B4-BE49-F238E27FC236}">
                <a16:creationId xmlns:a16="http://schemas.microsoft.com/office/drawing/2014/main" id="{EAC57FEC-BAF9-A32D-BEBC-77366202DC70}"/>
              </a:ext>
            </a:extLst>
          </p:cNvPr>
          <p:cNvGrpSpPr>
            <a:grpSpLocks noChangeAspect="1"/>
          </p:cNvGrpSpPr>
          <p:nvPr/>
        </p:nvGrpSpPr>
        <p:grpSpPr>
          <a:xfrm>
            <a:off x="387303" y="2435234"/>
            <a:ext cx="480600" cy="604310"/>
            <a:chOff x="11135411" y="3726223"/>
            <a:chExt cx="609600" cy="609600"/>
          </a:xfrm>
          <a:solidFill>
            <a:srgbClr val="80C342"/>
          </a:solidFill>
        </p:grpSpPr>
        <p:sp>
          <p:nvSpPr>
            <p:cNvPr id="79" name="Gráfico 1396">
              <a:extLst>
                <a:ext uri="{FF2B5EF4-FFF2-40B4-BE49-F238E27FC236}">
                  <a16:creationId xmlns:a16="http://schemas.microsoft.com/office/drawing/2014/main" id="{6D42E91F-39B4-4BA8-4296-A8CE5EF6145F}"/>
                </a:ext>
              </a:extLst>
            </p:cNvPr>
            <p:cNvSpPr/>
            <p:nvPr/>
          </p:nvSpPr>
          <p:spPr>
            <a:xfrm>
              <a:off x="11173511" y="4145323"/>
              <a:ext cx="152400" cy="152400"/>
            </a:xfrm>
            <a:custGeom>
              <a:avLst/>
              <a:gdLst>
                <a:gd name="connsiteX0" fmla="*/ 0 w 152400"/>
                <a:gd name="connsiteY0" fmla="*/ 76200 h 152400"/>
                <a:gd name="connsiteX1" fmla="*/ 76200 w 152400"/>
                <a:gd name="connsiteY1" fmla="*/ 152400 h 152400"/>
                <a:gd name="connsiteX2" fmla="*/ 152400 w 152400"/>
                <a:gd name="connsiteY2" fmla="*/ 76200 h 152400"/>
                <a:gd name="connsiteX3" fmla="*/ 76200 w 152400"/>
                <a:gd name="connsiteY3" fmla="*/ 0 h 152400"/>
                <a:gd name="connsiteX4" fmla="*/ 0 w 152400"/>
                <a:gd name="connsiteY4" fmla="*/ 76200 h 152400"/>
                <a:gd name="connsiteX5" fmla="*/ 66675 w 152400"/>
                <a:gd name="connsiteY5" fmla="*/ 19841 h 152400"/>
                <a:gd name="connsiteX6" fmla="*/ 66675 w 152400"/>
                <a:gd name="connsiteY6" fmla="*/ 66675 h 152400"/>
                <a:gd name="connsiteX7" fmla="*/ 19841 w 152400"/>
                <a:gd name="connsiteY7" fmla="*/ 66675 h 152400"/>
                <a:gd name="connsiteX8" fmla="*/ 66675 w 152400"/>
                <a:gd name="connsiteY8" fmla="*/ 19841 h 152400"/>
                <a:gd name="connsiteX9" fmla="*/ 19841 w 152400"/>
                <a:gd name="connsiteY9" fmla="*/ 85725 h 152400"/>
                <a:gd name="connsiteX10" fmla="*/ 66675 w 152400"/>
                <a:gd name="connsiteY10" fmla="*/ 85725 h 152400"/>
                <a:gd name="connsiteX11" fmla="*/ 66675 w 152400"/>
                <a:gd name="connsiteY11" fmla="*/ 132559 h 152400"/>
                <a:gd name="connsiteX12" fmla="*/ 19841 w 152400"/>
                <a:gd name="connsiteY12" fmla="*/ 85725 h 152400"/>
                <a:gd name="connsiteX13" fmla="*/ 85725 w 152400"/>
                <a:gd name="connsiteY13" fmla="*/ 132559 h 152400"/>
                <a:gd name="connsiteX14" fmla="*/ 85725 w 152400"/>
                <a:gd name="connsiteY14" fmla="*/ 85725 h 152400"/>
                <a:gd name="connsiteX15" fmla="*/ 132559 w 152400"/>
                <a:gd name="connsiteY15" fmla="*/ 85725 h 152400"/>
                <a:gd name="connsiteX16" fmla="*/ 85725 w 152400"/>
                <a:gd name="connsiteY16" fmla="*/ 132559 h 152400"/>
                <a:gd name="connsiteX17" fmla="*/ 132559 w 152400"/>
                <a:gd name="connsiteY17" fmla="*/ 66675 h 152400"/>
                <a:gd name="connsiteX18" fmla="*/ 85725 w 152400"/>
                <a:gd name="connsiteY18" fmla="*/ 66675 h 152400"/>
                <a:gd name="connsiteX19" fmla="*/ 85725 w 152400"/>
                <a:gd name="connsiteY19" fmla="*/ 19841 h 152400"/>
                <a:gd name="connsiteX20" fmla="*/ 132559 w 152400"/>
                <a:gd name="connsiteY20" fmla="*/ 66675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400" h="152400">
                  <a:moveTo>
                    <a:pt x="0" y="76200"/>
                  </a:moveTo>
                  <a:cubicBezTo>
                    <a:pt x="0" y="118284"/>
                    <a:pt x="34116" y="152400"/>
                    <a:pt x="76200" y="152400"/>
                  </a:cubicBezTo>
                  <a:cubicBezTo>
                    <a:pt x="118284" y="152400"/>
                    <a:pt x="152400" y="118284"/>
                    <a:pt x="152400" y="76200"/>
                  </a:cubicBezTo>
                  <a:cubicBezTo>
                    <a:pt x="152400" y="34116"/>
                    <a:pt x="118284" y="0"/>
                    <a:pt x="76200" y="0"/>
                  </a:cubicBezTo>
                  <a:cubicBezTo>
                    <a:pt x="34136" y="48"/>
                    <a:pt x="47" y="34136"/>
                    <a:pt x="0" y="76200"/>
                  </a:cubicBezTo>
                  <a:close/>
                  <a:moveTo>
                    <a:pt x="66675" y="19841"/>
                  </a:moveTo>
                  <a:lnTo>
                    <a:pt x="66675" y="66675"/>
                  </a:lnTo>
                  <a:lnTo>
                    <a:pt x="19841" y="66675"/>
                  </a:lnTo>
                  <a:cubicBezTo>
                    <a:pt x="23938" y="42710"/>
                    <a:pt x="42710" y="23937"/>
                    <a:pt x="66675" y="19841"/>
                  </a:cubicBezTo>
                  <a:close/>
                  <a:moveTo>
                    <a:pt x="19841" y="85725"/>
                  </a:moveTo>
                  <a:lnTo>
                    <a:pt x="66675" y="85725"/>
                  </a:lnTo>
                  <a:lnTo>
                    <a:pt x="66675" y="132559"/>
                  </a:lnTo>
                  <a:cubicBezTo>
                    <a:pt x="42710" y="128463"/>
                    <a:pt x="23938" y="109690"/>
                    <a:pt x="19841" y="85725"/>
                  </a:cubicBezTo>
                  <a:close/>
                  <a:moveTo>
                    <a:pt x="85725" y="132559"/>
                  </a:moveTo>
                  <a:lnTo>
                    <a:pt x="85725" y="85725"/>
                  </a:lnTo>
                  <a:lnTo>
                    <a:pt x="132559" y="85725"/>
                  </a:lnTo>
                  <a:cubicBezTo>
                    <a:pt x="128463" y="109690"/>
                    <a:pt x="109690" y="128463"/>
                    <a:pt x="85725" y="132559"/>
                  </a:cubicBezTo>
                  <a:close/>
                  <a:moveTo>
                    <a:pt x="132559" y="66675"/>
                  </a:moveTo>
                  <a:lnTo>
                    <a:pt x="85725" y="66675"/>
                  </a:lnTo>
                  <a:lnTo>
                    <a:pt x="85725" y="19841"/>
                  </a:lnTo>
                  <a:cubicBezTo>
                    <a:pt x="109690" y="23937"/>
                    <a:pt x="128463" y="42710"/>
                    <a:pt x="132559" y="66675"/>
                  </a:cubicBezTo>
                  <a:close/>
                </a:path>
              </a:pathLst>
            </a:custGeom>
            <a:solidFill>
              <a:srgbClr val="0095D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0" name="Gráfico 1396">
              <a:extLst>
                <a:ext uri="{FF2B5EF4-FFF2-40B4-BE49-F238E27FC236}">
                  <a16:creationId xmlns:a16="http://schemas.microsoft.com/office/drawing/2014/main" id="{E28B3852-703A-CBE1-8696-0E9D93946D39}"/>
                </a:ext>
              </a:extLst>
            </p:cNvPr>
            <p:cNvSpPr/>
            <p:nvPr/>
          </p:nvSpPr>
          <p:spPr>
            <a:xfrm>
              <a:off x="11364011" y="4154848"/>
              <a:ext cx="152400" cy="142875"/>
            </a:xfrm>
            <a:custGeom>
              <a:avLst/>
              <a:gdLst>
                <a:gd name="connsiteX0" fmla="*/ 19050 w 152400"/>
                <a:gd name="connsiteY0" fmla="*/ 0 h 142875"/>
                <a:gd name="connsiteX1" fmla="*/ 0 w 152400"/>
                <a:gd name="connsiteY1" fmla="*/ 0 h 142875"/>
                <a:gd name="connsiteX2" fmla="*/ 0 w 152400"/>
                <a:gd name="connsiteY2" fmla="*/ 133350 h 142875"/>
                <a:gd name="connsiteX3" fmla="*/ 9525 w 152400"/>
                <a:gd name="connsiteY3" fmla="*/ 142875 h 142875"/>
                <a:gd name="connsiteX4" fmla="*/ 152400 w 152400"/>
                <a:gd name="connsiteY4" fmla="*/ 142875 h 142875"/>
                <a:gd name="connsiteX5" fmla="*/ 152400 w 152400"/>
                <a:gd name="connsiteY5" fmla="*/ 123825 h 142875"/>
                <a:gd name="connsiteX6" fmla="*/ 19050 w 152400"/>
                <a:gd name="connsiteY6" fmla="*/ 12382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142875">
                  <a:moveTo>
                    <a:pt x="19050" y="0"/>
                  </a:moveTo>
                  <a:lnTo>
                    <a:pt x="0" y="0"/>
                  </a:lnTo>
                  <a:lnTo>
                    <a:pt x="0" y="133350"/>
                  </a:lnTo>
                  <a:cubicBezTo>
                    <a:pt x="0" y="138611"/>
                    <a:pt x="4264" y="142875"/>
                    <a:pt x="9525" y="142875"/>
                  </a:cubicBezTo>
                  <a:lnTo>
                    <a:pt x="152400" y="142875"/>
                  </a:lnTo>
                  <a:lnTo>
                    <a:pt x="152400" y="123825"/>
                  </a:lnTo>
                  <a:lnTo>
                    <a:pt x="19050" y="12382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1" name="Gráfico 1396">
              <a:extLst>
                <a:ext uri="{FF2B5EF4-FFF2-40B4-BE49-F238E27FC236}">
                  <a16:creationId xmlns:a16="http://schemas.microsoft.com/office/drawing/2014/main" id="{8C3BDDB0-7FE0-2BFF-79B3-079F31BB4093}"/>
                </a:ext>
              </a:extLst>
            </p:cNvPr>
            <p:cNvSpPr/>
            <p:nvPr/>
          </p:nvSpPr>
          <p:spPr>
            <a:xfrm>
              <a:off x="11392586" y="4154848"/>
              <a:ext cx="114300" cy="114300"/>
            </a:xfrm>
            <a:custGeom>
              <a:avLst/>
              <a:gdLst>
                <a:gd name="connsiteX0" fmla="*/ 33338 w 114300"/>
                <a:gd name="connsiteY0" fmla="*/ 19050 h 114300"/>
                <a:gd name="connsiteX1" fmla="*/ 47625 w 114300"/>
                <a:gd name="connsiteY1" fmla="*/ 57150 h 114300"/>
                <a:gd name="connsiteX2" fmla="*/ 80963 w 114300"/>
                <a:gd name="connsiteY2" fmla="*/ 114300 h 114300"/>
                <a:gd name="connsiteX3" fmla="*/ 114300 w 114300"/>
                <a:gd name="connsiteY3" fmla="*/ 57150 h 114300"/>
                <a:gd name="connsiteX4" fmla="*/ 95250 w 114300"/>
                <a:gd name="connsiteY4" fmla="*/ 57150 h 114300"/>
                <a:gd name="connsiteX5" fmla="*/ 80963 w 114300"/>
                <a:gd name="connsiteY5" fmla="*/ 95250 h 114300"/>
                <a:gd name="connsiteX6" fmla="*/ 66675 w 114300"/>
                <a:gd name="connsiteY6" fmla="*/ 57150 h 114300"/>
                <a:gd name="connsiteX7" fmla="*/ 33338 w 114300"/>
                <a:gd name="connsiteY7" fmla="*/ 0 h 114300"/>
                <a:gd name="connsiteX8" fmla="*/ 0 w 114300"/>
                <a:gd name="connsiteY8" fmla="*/ 57150 h 114300"/>
                <a:gd name="connsiteX9" fmla="*/ 19050 w 114300"/>
                <a:gd name="connsiteY9" fmla="*/ 57150 h 114300"/>
                <a:gd name="connsiteX10" fmla="*/ 33338 w 114300"/>
                <a:gd name="connsiteY10" fmla="*/ 190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4300" h="114300">
                  <a:moveTo>
                    <a:pt x="33338" y="19050"/>
                  </a:moveTo>
                  <a:cubicBezTo>
                    <a:pt x="38376" y="19050"/>
                    <a:pt x="47625" y="33518"/>
                    <a:pt x="47625" y="57150"/>
                  </a:cubicBezTo>
                  <a:cubicBezTo>
                    <a:pt x="47625" y="89735"/>
                    <a:pt x="61960" y="114300"/>
                    <a:pt x="80963" y="114300"/>
                  </a:cubicBezTo>
                  <a:cubicBezTo>
                    <a:pt x="99965" y="114300"/>
                    <a:pt x="114300" y="89735"/>
                    <a:pt x="114300" y="57150"/>
                  </a:cubicBezTo>
                  <a:lnTo>
                    <a:pt x="95250" y="57150"/>
                  </a:lnTo>
                  <a:cubicBezTo>
                    <a:pt x="95250" y="80782"/>
                    <a:pt x="86001" y="95250"/>
                    <a:pt x="80963" y="95250"/>
                  </a:cubicBezTo>
                  <a:cubicBezTo>
                    <a:pt x="75924" y="95250"/>
                    <a:pt x="66675" y="80782"/>
                    <a:pt x="66675" y="57150"/>
                  </a:cubicBezTo>
                  <a:cubicBezTo>
                    <a:pt x="66675" y="24565"/>
                    <a:pt x="52340" y="0"/>
                    <a:pt x="33338" y="0"/>
                  </a:cubicBezTo>
                  <a:cubicBezTo>
                    <a:pt x="14335" y="0"/>
                    <a:pt x="0" y="24565"/>
                    <a:pt x="0" y="57150"/>
                  </a:cubicBezTo>
                  <a:lnTo>
                    <a:pt x="19050" y="57150"/>
                  </a:lnTo>
                  <a:cubicBezTo>
                    <a:pt x="19050" y="33518"/>
                    <a:pt x="28299" y="19050"/>
                    <a:pt x="33338" y="19050"/>
                  </a:cubicBez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2" name="Gráfico 1396">
              <a:extLst>
                <a:ext uri="{FF2B5EF4-FFF2-40B4-BE49-F238E27FC236}">
                  <a16:creationId xmlns:a16="http://schemas.microsoft.com/office/drawing/2014/main" id="{23FA4922-8DCA-1F74-9C79-ABF5D9F8F292}"/>
                </a:ext>
              </a:extLst>
            </p:cNvPr>
            <p:cNvSpPr/>
            <p:nvPr/>
          </p:nvSpPr>
          <p:spPr>
            <a:xfrm>
              <a:off x="11135411" y="3726223"/>
              <a:ext cx="514350" cy="609600"/>
            </a:xfrm>
            <a:custGeom>
              <a:avLst/>
              <a:gdLst>
                <a:gd name="connsiteX0" fmla="*/ 19050 w 514350"/>
                <a:gd name="connsiteY0" fmla="*/ 581025 h 609600"/>
                <a:gd name="connsiteX1" fmla="*/ 19050 w 514350"/>
                <a:gd name="connsiteY1" fmla="*/ 47625 h 609600"/>
                <a:gd name="connsiteX2" fmla="*/ 28575 w 514350"/>
                <a:gd name="connsiteY2" fmla="*/ 38100 h 609600"/>
                <a:gd name="connsiteX3" fmla="*/ 161925 w 514350"/>
                <a:gd name="connsiteY3" fmla="*/ 38100 h 609600"/>
                <a:gd name="connsiteX4" fmla="*/ 161925 w 514350"/>
                <a:gd name="connsiteY4" fmla="*/ 47625 h 609600"/>
                <a:gd name="connsiteX5" fmla="*/ 171450 w 514350"/>
                <a:gd name="connsiteY5" fmla="*/ 57150 h 609600"/>
                <a:gd name="connsiteX6" fmla="*/ 342900 w 514350"/>
                <a:gd name="connsiteY6" fmla="*/ 57150 h 609600"/>
                <a:gd name="connsiteX7" fmla="*/ 352425 w 514350"/>
                <a:gd name="connsiteY7" fmla="*/ 47625 h 609600"/>
                <a:gd name="connsiteX8" fmla="*/ 352425 w 514350"/>
                <a:gd name="connsiteY8" fmla="*/ 38100 h 609600"/>
                <a:gd name="connsiteX9" fmla="*/ 485775 w 514350"/>
                <a:gd name="connsiteY9" fmla="*/ 38100 h 609600"/>
                <a:gd name="connsiteX10" fmla="*/ 495300 w 514350"/>
                <a:gd name="connsiteY10" fmla="*/ 47625 h 609600"/>
                <a:gd name="connsiteX11" fmla="*/ 495300 w 514350"/>
                <a:gd name="connsiteY11" fmla="*/ 114300 h 609600"/>
                <a:gd name="connsiteX12" fmla="*/ 514350 w 514350"/>
                <a:gd name="connsiteY12" fmla="*/ 114300 h 609600"/>
                <a:gd name="connsiteX13" fmla="*/ 514350 w 514350"/>
                <a:gd name="connsiteY13" fmla="*/ 47625 h 609600"/>
                <a:gd name="connsiteX14" fmla="*/ 485775 w 514350"/>
                <a:gd name="connsiteY14" fmla="*/ 19050 h 609600"/>
                <a:gd name="connsiteX15" fmla="*/ 352425 w 514350"/>
                <a:gd name="connsiteY15" fmla="*/ 19050 h 609600"/>
                <a:gd name="connsiteX16" fmla="*/ 352425 w 514350"/>
                <a:gd name="connsiteY16" fmla="*/ 9525 h 609600"/>
                <a:gd name="connsiteX17" fmla="*/ 342900 w 514350"/>
                <a:gd name="connsiteY17" fmla="*/ 0 h 609600"/>
                <a:gd name="connsiteX18" fmla="*/ 171450 w 514350"/>
                <a:gd name="connsiteY18" fmla="*/ 0 h 609600"/>
                <a:gd name="connsiteX19" fmla="*/ 161925 w 514350"/>
                <a:gd name="connsiteY19" fmla="*/ 9525 h 609600"/>
                <a:gd name="connsiteX20" fmla="*/ 161925 w 514350"/>
                <a:gd name="connsiteY20" fmla="*/ 19050 h 609600"/>
                <a:gd name="connsiteX21" fmla="*/ 28575 w 514350"/>
                <a:gd name="connsiteY21" fmla="*/ 19050 h 609600"/>
                <a:gd name="connsiteX22" fmla="*/ 0 w 514350"/>
                <a:gd name="connsiteY22" fmla="*/ 47625 h 609600"/>
                <a:gd name="connsiteX23" fmla="*/ 0 w 514350"/>
                <a:gd name="connsiteY23" fmla="*/ 581025 h 609600"/>
                <a:gd name="connsiteX24" fmla="*/ 28575 w 514350"/>
                <a:gd name="connsiteY24" fmla="*/ 609600 h 609600"/>
                <a:gd name="connsiteX25" fmla="*/ 381000 w 514350"/>
                <a:gd name="connsiteY25" fmla="*/ 609600 h 609600"/>
                <a:gd name="connsiteX26" fmla="*/ 381000 w 514350"/>
                <a:gd name="connsiteY26" fmla="*/ 590550 h 609600"/>
                <a:gd name="connsiteX27" fmla="*/ 28575 w 514350"/>
                <a:gd name="connsiteY27" fmla="*/ 590550 h 609600"/>
                <a:gd name="connsiteX28" fmla="*/ 19050 w 514350"/>
                <a:gd name="connsiteY28" fmla="*/ 581025 h 609600"/>
                <a:gd name="connsiteX29" fmla="*/ 180975 w 514350"/>
                <a:gd name="connsiteY29" fmla="*/ 19050 h 609600"/>
                <a:gd name="connsiteX30" fmla="*/ 333375 w 514350"/>
                <a:gd name="connsiteY30" fmla="*/ 19050 h 609600"/>
                <a:gd name="connsiteX31" fmla="*/ 333375 w 514350"/>
                <a:gd name="connsiteY31" fmla="*/ 38100 h 609600"/>
                <a:gd name="connsiteX32" fmla="*/ 180975 w 514350"/>
                <a:gd name="connsiteY32" fmla="*/ 38100 h 609600"/>
                <a:gd name="connsiteX33" fmla="*/ 180975 w 514350"/>
                <a:gd name="connsiteY33" fmla="*/ 1905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14350" h="609600">
                  <a:moveTo>
                    <a:pt x="19050" y="581025"/>
                  </a:moveTo>
                  <a:lnTo>
                    <a:pt x="19050" y="47625"/>
                  </a:lnTo>
                  <a:cubicBezTo>
                    <a:pt x="19050" y="42365"/>
                    <a:pt x="23315" y="38100"/>
                    <a:pt x="28575" y="38100"/>
                  </a:cubicBezTo>
                  <a:lnTo>
                    <a:pt x="161925" y="38100"/>
                  </a:lnTo>
                  <a:lnTo>
                    <a:pt x="161925" y="47625"/>
                  </a:lnTo>
                  <a:cubicBezTo>
                    <a:pt x="161925" y="52885"/>
                    <a:pt x="166189" y="57150"/>
                    <a:pt x="171450" y="57150"/>
                  </a:cubicBezTo>
                  <a:lnTo>
                    <a:pt x="342900" y="57150"/>
                  </a:lnTo>
                  <a:cubicBezTo>
                    <a:pt x="348161" y="57150"/>
                    <a:pt x="352425" y="52885"/>
                    <a:pt x="352425" y="47625"/>
                  </a:cubicBezTo>
                  <a:lnTo>
                    <a:pt x="352425" y="38100"/>
                  </a:lnTo>
                  <a:lnTo>
                    <a:pt x="485775" y="38100"/>
                  </a:lnTo>
                  <a:cubicBezTo>
                    <a:pt x="491036" y="38100"/>
                    <a:pt x="495300" y="42365"/>
                    <a:pt x="495300" y="47625"/>
                  </a:cubicBezTo>
                  <a:lnTo>
                    <a:pt x="495300" y="114300"/>
                  </a:lnTo>
                  <a:lnTo>
                    <a:pt x="514350" y="114300"/>
                  </a:lnTo>
                  <a:lnTo>
                    <a:pt x="514350" y="47625"/>
                  </a:lnTo>
                  <a:cubicBezTo>
                    <a:pt x="514350" y="31844"/>
                    <a:pt x="501557" y="19050"/>
                    <a:pt x="485775" y="19050"/>
                  </a:cubicBezTo>
                  <a:lnTo>
                    <a:pt x="352425" y="19050"/>
                  </a:lnTo>
                  <a:lnTo>
                    <a:pt x="352425" y="9525"/>
                  </a:lnTo>
                  <a:cubicBezTo>
                    <a:pt x="352425" y="4264"/>
                    <a:pt x="348161" y="0"/>
                    <a:pt x="342900" y="0"/>
                  </a:cubicBezTo>
                  <a:lnTo>
                    <a:pt x="171450" y="0"/>
                  </a:lnTo>
                  <a:cubicBezTo>
                    <a:pt x="166189" y="0"/>
                    <a:pt x="161925" y="4264"/>
                    <a:pt x="161925" y="9525"/>
                  </a:cubicBezTo>
                  <a:lnTo>
                    <a:pt x="161925" y="19050"/>
                  </a:lnTo>
                  <a:lnTo>
                    <a:pt x="28575" y="19050"/>
                  </a:lnTo>
                  <a:cubicBezTo>
                    <a:pt x="12794" y="19050"/>
                    <a:pt x="0" y="31844"/>
                    <a:pt x="0" y="47625"/>
                  </a:cubicBezTo>
                  <a:lnTo>
                    <a:pt x="0" y="581025"/>
                  </a:lnTo>
                  <a:cubicBezTo>
                    <a:pt x="0" y="596807"/>
                    <a:pt x="12794" y="609600"/>
                    <a:pt x="28575" y="609600"/>
                  </a:cubicBezTo>
                  <a:lnTo>
                    <a:pt x="381000" y="609600"/>
                  </a:lnTo>
                  <a:lnTo>
                    <a:pt x="381000" y="590550"/>
                  </a:lnTo>
                  <a:lnTo>
                    <a:pt x="28575" y="590550"/>
                  </a:lnTo>
                  <a:cubicBezTo>
                    <a:pt x="23315" y="590550"/>
                    <a:pt x="19050" y="586286"/>
                    <a:pt x="19050" y="581025"/>
                  </a:cubicBezTo>
                  <a:close/>
                  <a:moveTo>
                    <a:pt x="180975" y="19050"/>
                  </a:moveTo>
                  <a:lnTo>
                    <a:pt x="333375" y="19050"/>
                  </a:lnTo>
                  <a:lnTo>
                    <a:pt x="333375" y="38100"/>
                  </a:lnTo>
                  <a:lnTo>
                    <a:pt x="180975" y="38100"/>
                  </a:lnTo>
                  <a:lnTo>
                    <a:pt x="180975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3" name="Gráfico 1396">
              <a:extLst>
                <a:ext uri="{FF2B5EF4-FFF2-40B4-BE49-F238E27FC236}">
                  <a16:creationId xmlns:a16="http://schemas.microsoft.com/office/drawing/2014/main" id="{27A286C2-4817-C130-999C-45A611747720}"/>
                </a:ext>
              </a:extLst>
            </p:cNvPr>
            <p:cNvSpPr/>
            <p:nvPr/>
          </p:nvSpPr>
          <p:spPr>
            <a:xfrm>
              <a:off x="11402136" y="3802459"/>
              <a:ext cx="342874" cy="533363"/>
            </a:xfrm>
            <a:custGeom>
              <a:avLst/>
              <a:gdLst>
                <a:gd name="connsiteX0" fmla="*/ 333350 w 342874"/>
                <a:gd name="connsiteY0" fmla="*/ 95213 h 533363"/>
                <a:gd name="connsiteX1" fmla="*/ 264008 w 342874"/>
                <a:gd name="connsiteY1" fmla="*/ 95213 h 533363"/>
                <a:gd name="connsiteX2" fmla="*/ 258007 w 342874"/>
                <a:gd name="connsiteY2" fmla="*/ 86546 h 533363"/>
                <a:gd name="connsiteX3" fmla="*/ 188760 w 342874"/>
                <a:gd name="connsiteY3" fmla="*/ 18156 h 533363"/>
                <a:gd name="connsiteX4" fmla="*/ 148374 w 342874"/>
                <a:gd name="connsiteY4" fmla="*/ 17394 h 533363"/>
                <a:gd name="connsiteX5" fmla="*/ 139230 w 342874"/>
                <a:gd name="connsiteY5" fmla="*/ 8441 h 533363"/>
                <a:gd name="connsiteX6" fmla="*/ 97892 w 342874"/>
                <a:gd name="connsiteY6" fmla="*/ 8441 h 533363"/>
                <a:gd name="connsiteX7" fmla="*/ 46743 w 342874"/>
                <a:gd name="connsiteY7" fmla="*/ 58923 h 533363"/>
                <a:gd name="connsiteX8" fmla="*/ 42742 w 342874"/>
                <a:gd name="connsiteY8" fmla="*/ 95213 h 533363"/>
                <a:gd name="connsiteX9" fmla="*/ 27978 w 342874"/>
                <a:gd name="connsiteY9" fmla="*/ 95213 h 533363"/>
                <a:gd name="connsiteX10" fmla="*/ 21120 w 342874"/>
                <a:gd name="connsiteY10" fmla="*/ 98071 h 533363"/>
                <a:gd name="connsiteX11" fmla="*/ 2642 w 342874"/>
                <a:gd name="connsiteY11" fmla="*/ 117121 h 533363"/>
                <a:gd name="connsiteX12" fmla="*/ 2642 w 342874"/>
                <a:gd name="connsiteY12" fmla="*/ 130456 h 533363"/>
                <a:gd name="connsiteX13" fmla="*/ 21120 w 342874"/>
                <a:gd name="connsiteY13" fmla="*/ 149506 h 533363"/>
                <a:gd name="connsiteX14" fmla="*/ 27978 w 342874"/>
                <a:gd name="connsiteY14" fmla="*/ 152363 h 533363"/>
                <a:gd name="connsiteX15" fmla="*/ 88081 w 342874"/>
                <a:gd name="connsiteY15" fmla="*/ 152363 h 533363"/>
                <a:gd name="connsiteX16" fmla="*/ 87605 w 342874"/>
                <a:gd name="connsiteY16" fmla="*/ 157602 h 533363"/>
                <a:gd name="connsiteX17" fmla="*/ 96177 w 342874"/>
                <a:gd name="connsiteY17" fmla="*/ 178176 h 533363"/>
                <a:gd name="connsiteX18" fmla="*/ 145707 w 342874"/>
                <a:gd name="connsiteY18" fmla="*/ 227039 h 533363"/>
                <a:gd name="connsiteX19" fmla="*/ 152375 w 342874"/>
                <a:gd name="connsiteY19" fmla="*/ 238088 h 533363"/>
                <a:gd name="connsiteX20" fmla="*/ 152375 w 342874"/>
                <a:gd name="connsiteY20" fmla="*/ 295238 h 533363"/>
                <a:gd name="connsiteX21" fmla="*/ 142850 w 342874"/>
                <a:gd name="connsiteY21" fmla="*/ 304763 h 533363"/>
                <a:gd name="connsiteX22" fmla="*/ 142850 w 342874"/>
                <a:gd name="connsiteY22" fmla="*/ 333338 h 533363"/>
                <a:gd name="connsiteX23" fmla="*/ 133325 w 342874"/>
                <a:gd name="connsiteY23" fmla="*/ 342863 h 533363"/>
                <a:gd name="connsiteX24" fmla="*/ 133325 w 342874"/>
                <a:gd name="connsiteY24" fmla="*/ 533363 h 533363"/>
                <a:gd name="connsiteX25" fmla="*/ 152375 w 342874"/>
                <a:gd name="connsiteY25" fmla="*/ 533363 h 533363"/>
                <a:gd name="connsiteX26" fmla="*/ 152375 w 342874"/>
                <a:gd name="connsiteY26" fmla="*/ 352388 h 533363"/>
                <a:gd name="connsiteX27" fmla="*/ 266675 w 342874"/>
                <a:gd name="connsiteY27" fmla="*/ 352388 h 533363"/>
                <a:gd name="connsiteX28" fmla="*/ 266675 w 342874"/>
                <a:gd name="connsiteY28" fmla="*/ 533363 h 533363"/>
                <a:gd name="connsiteX29" fmla="*/ 285725 w 342874"/>
                <a:gd name="connsiteY29" fmla="*/ 533363 h 533363"/>
                <a:gd name="connsiteX30" fmla="*/ 285725 w 342874"/>
                <a:gd name="connsiteY30" fmla="*/ 342863 h 533363"/>
                <a:gd name="connsiteX31" fmla="*/ 276200 w 342874"/>
                <a:gd name="connsiteY31" fmla="*/ 333338 h 533363"/>
                <a:gd name="connsiteX32" fmla="*/ 276200 w 342874"/>
                <a:gd name="connsiteY32" fmla="*/ 304763 h 533363"/>
                <a:gd name="connsiteX33" fmla="*/ 266675 w 342874"/>
                <a:gd name="connsiteY33" fmla="*/ 295238 h 533363"/>
                <a:gd name="connsiteX34" fmla="*/ 266675 w 342874"/>
                <a:gd name="connsiteY34" fmla="*/ 152363 h 533363"/>
                <a:gd name="connsiteX35" fmla="*/ 333350 w 342874"/>
                <a:gd name="connsiteY35" fmla="*/ 152363 h 533363"/>
                <a:gd name="connsiteX36" fmla="*/ 342875 w 342874"/>
                <a:gd name="connsiteY36" fmla="*/ 142838 h 533363"/>
                <a:gd name="connsiteX37" fmla="*/ 342875 w 342874"/>
                <a:gd name="connsiteY37" fmla="*/ 104738 h 533363"/>
                <a:gd name="connsiteX38" fmla="*/ 333350 w 342874"/>
                <a:gd name="connsiteY38" fmla="*/ 95213 h 533363"/>
                <a:gd name="connsiteX39" fmla="*/ 47600 w 342874"/>
                <a:gd name="connsiteY39" fmla="*/ 133313 h 533363"/>
                <a:gd name="connsiteX40" fmla="*/ 31979 w 342874"/>
                <a:gd name="connsiteY40" fmla="*/ 133313 h 533363"/>
                <a:gd name="connsiteX41" fmla="*/ 22740 w 342874"/>
                <a:gd name="connsiteY41" fmla="*/ 123788 h 533363"/>
                <a:gd name="connsiteX42" fmla="*/ 31979 w 342874"/>
                <a:gd name="connsiteY42" fmla="*/ 114263 h 533363"/>
                <a:gd name="connsiteX43" fmla="*/ 47600 w 342874"/>
                <a:gd name="connsiteY43" fmla="*/ 114263 h 533363"/>
                <a:gd name="connsiteX44" fmla="*/ 160757 w 342874"/>
                <a:gd name="connsiteY44" fmla="*/ 31777 h 533363"/>
                <a:gd name="connsiteX45" fmla="*/ 175425 w 342874"/>
                <a:gd name="connsiteY45" fmla="*/ 31777 h 533363"/>
                <a:gd name="connsiteX46" fmla="*/ 239719 w 342874"/>
                <a:gd name="connsiteY46" fmla="*/ 95213 h 533363"/>
                <a:gd name="connsiteX47" fmla="*/ 207429 w 342874"/>
                <a:gd name="connsiteY47" fmla="*/ 95213 h 533363"/>
                <a:gd name="connsiteX48" fmla="*/ 174758 w 342874"/>
                <a:gd name="connsiteY48" fmla="*/ 62924 h 533363"/>
                <a:gd name="connsiteX49" fmla="*/ 161424 w 342874"/>
                <a:gd name="connsiteY49" fmla="*/ 62924 h 533363"/>
                <a:gd name="connsiteX50" fmla="*/ 125991 w 342874"/>
                <a:gd name="connsiteY50" fmla="*/ 97880 h 533363"/>
                <a:gd name="connsiteX51" fmla="*/ 125895 w 342874"/>
                <a:gd name="connsiteY51" fmla="*/ 97976 h 533363"/>
                <a:gd name="connsiteX52" fmla="*/ 114656 w 342874"/>
                <a:gd name="connsiteY52" fmla="*/ 100166 h 533363"/>
                <a:gd name="connsiteX53" fmla="*/ 111227 w 342874"/>
                <a:gd name="connsiteY53" fmla="*/ 97976 h 533363"/>
                <a:gd name="connsiteX54" fmla="*/ 109607 w 342874"/>
                <a:gd name="connsiteY54" fmla="*/ 96261 h 533363"/>
                <a:gd name="connsiteX55" fmla="*/ 106655 w 342874"/>
                <a:gd name="connsiteY55" fmla="*/ 89308 h 533363"/>
                <a:gd name="connsiteX56" fmla="*/ 109607 w 342874"/>
                <a:gd name="connsiteY56" fmla="*/ 82259 h 533363"/>
                <a:gd name="connsiteX57" fmla="*/ 180378 w 342874"/>
                <a:gd name="connsiteY57" fmla="*/ 95213 h 533363"/>
                <a:gd name="connsiteX58" fmla="*/ 155804 w 342874"/>
                <a:gd name="connsiteY58" fmla="*/ 95213 h 533363"/>
                <a:gd name="connsiteX59" fmla="*/ 168091 w 342874"/>
                <a:gd name="connsiteY59" fmla="*/ 83117 h 533363"/>
                <a:gd name="connsiteX60" fmla="*/ 60078 w 342874"/>
                <a:gd name="connsiteY60" fmla="*/ 86546 h 533363"/>
                <a:gd name="connsiteX61" fmla="*/ 59962 w 342874"/>
                <a:gd name="connsiteY61" fmla="*/ 72564 h 533363"/>
                <a:gd name="connsiteX62" fmla="*/ 60078 w 342874"/>
                <a:gd name="connsiteY62" fmla="*/ 72449 h 533363"/>
                <a:gd name="connsiteX63" fmla="*/ 111227 w 342874"/>
                <a:gd name="connsiteY63" fmla="*/ 21966 h 533363"/>
                <a:gd name="connsiteX64" fmla="*/ 118561 w 342874"/>
                <a:gd name="connsiteY64" fmla="*/ 19013 h 533363"/>
                <a:gd name="connsiteX65" fmla="*/ 125895 w 342874"/>
                <a:gd name="connsiteY65" fmla="*/ 21966 h 533363"/>
                <a:gd name="connsiteX66" fmla="*/ 134754 w 342874"/>
                <a:gd name="connsiteY66" fmla="*/ 30729 h 533363"/>
                <a:gd name="connsiteX67" fmla="*/ 76365 w 342874"/>
                <a:gd name="connsiteY67" fmla="*/ 88165 h 533363"/>
                <a:gd name="connsiteX68" fmla="*/ 61792 w 342874"/>
                <a:gd name="connsiteY68" fmla="*/ 88165 h 533363"/>
                <a:gd name="connsiteX69" fmla="*/ 109607 w 342874"/>
                <a:gd name="connsiteY69" fmla="*/ 164651 h 533363"/>
                <a:gd name="connsiteX70" fmla="*/ 109492 w 342874"/>
                <a:gd name="connsiteY70" fmla="*/ 150669 h 533363"/>
                <a:gd name="connsiteX71" fmla="*/ 109607 w 342874"/>
                <a:gd name="connsiteY71" fmla="*/ 150554 h 533363"/>
                <a:gd name="connsiteX72" fmla="*/ 111131 w 342874"/>
                <a:gd name="connsiteY72" fmla="*/ 149030 h 533363"/>
                <a:gd name="connsiteX73" fmla="*/ 111322 w 342874"/>
                <a:gd name="connsiteY73" fmla="*/ 148934 h 533363"/>
                <a:gd name="connsiteX74" fmla="*/ 113036 w 342874"/>
                <a:gd name="connsiteY74" fmla="*/ 147791 h 533363"/>
                <a:gd name="connsiteX75" fmla="*/ 122466 w 342874"/>
                <a:gd name="connsiteY75" fmla="*/ 146648 h 533363"/>
                <a:gd name="connsiteX76" fmla="*/ 125800 w 342874"/>
                <a:gd name="connsiteY76" fmla="*/ 148934 h 533363"/>
                <a:gd name="connsiteX77" fmla="*/ 126562 w 342874"/>
                <a:gd name="connsiteY77" fmla="*/ 149601 h 533363"/>
                <a:gd name="connsiteX78" fmla="*/ 126753 w 342874"/>
                <a:gd name="connsiteY78" fmla="*/ 149792 h 533363"/>
                <a:gd name="connsiteX79" fmla="*/ 145803 w 342874"/>
                <a:gd name="connsiteY79" fmla="*/ 168461 h 533363"/>
                <a:gd name="connsiteX80" fmla="*/ 145612 w 342874"/>
                <a:gd name="connsiteY80" fmla="*/ 168651 h 533363"/>
                <a:gd name="connsiteX81" fmla="*/ 174187 w 342874"/>
                <a:gd name="connsiteY81" fmla="*/ 197226 h 533363"/>
                <a:gd name="connsiteX82" fmla="*/ 180950 w 342874"/>
                <a:gd name="connsiteY82" fmla="*/ 199988 h 533363"/>
                <a:gd name="connsiteX83" fmla="*/ 190475 w 342874"/>
                <a:gd name="connsiteY83" fmla="*/ 199988 h 533363"/>
                <a:gd name="connsiteX84" fmla="*/ 190475 w 342874"/>
                <a:gd name="connsiteY84" fmla="*/ 180938 h 533363"/>
                <a:gd name="connsiteX85" fmla="*/ 184855 w 342874"/>
                <a:gd name="connsiteY85" fmla="*/ 180938 h 533363"/>
                <a:gd name="connsiteX86" fmla="*/ 166567 w 342874"/>
                <a:gd name="connsiteY86" fmla="*/ 162650 h 533363"/>
                <a:gd name="connsiteX87" fmla="*/ 177045 w 342874"/>
                <a:gd name="connsiteY87" fmla="*/ 152363 h 533363"/>
                <a:gd name="connsiteX88" fmla="*/ 247625 w 342874"/>
                <a:gd name="connsiteY88" fmla="*/ 152363 h 533363"/>
                <a:gd name="connsiteX89" fmla="*/ 247625 w 342874"/>
                <a:gd name="connsiteY89" fmla="*/ 295238 h 533363"/>
                <a:gd name="connsiteX90" fmla="*/ 171425 w 342874"/>
                <a:gd name="connsiteY90" fmla="*/ 295238 h 533363"/>
                <a:gd name="connsiteX91" fmla="*/ 171425 w 342874"/>
                <a:gd name="connsiteY91" fmla="*/ 238088 h 533363"/>
                <a:gd name="connsiteX92" fmla="*/ 159042 w 342874"/>
                <a:gd name="connsiteY92" fmla="*/ 213419 h 533363"/>
                <a:gd name="connsiteX93" fmla="*/ 257150 w 342874"/>
                <a:gd name="connsiteY93" fmla="*/ 333338 h 533363"/>
                <a:gd name="connsiteX94" fmla="*/ 161900 w 342874"/>
                <a:gd name="connsiteY94" fmla="*/ 333338 h 533363"/>
                <a:gd name="connsiteX95" fmla="*/ 161900 w 342874"/>
                <a:gd name="connsiteY95" fmla="*/ 314288 h 533363"/>
                <a:gd name="connsiteX96" fmla="*/ 257150 w 342874"/>
                <a:gd name="connsiteY96" fmla="*/ 314288 h 533363"/>
                <a:gd name="connsiteX97" fmla="*/ 285725 w 342874"/>
                <a:gd name="connsiteY97" fmla="*/ 133313 h 533363"/>
                <a:gd name="connsiteX98" fmla="*/ 136944 w 342874"/>
                <a:gd name="connsiteY98" fmla="*/ 133313 h 533363"/>
                <a:gd name="connsiteX99" fmla="*/ 135801 w 342874"/>
                <a:gd name="connsiteY99" fmla="*/ 132551 h 533363"/>
                <a:gd name="connsiteX100" fmla="*/ 133706 w 342874"/>
                <a:gd name="connsiteY100" fmla="*/ 131123 h 533363"/>
                <a:gd name="connsiteX101" fmla="*/ 130944 w 342874"/>
                <a:gd name="connsiteY101" fmla="*/ 129694 h 533363"/>
                <a:gd name="connsiteX102" fmla="*/ 129039 w 342874"/>
                <a:gd name="connsiteY102" fmla="*/ 128837 h 533363"/>
                <a:gd name="connsiteX103" fmla="*/ 125514 w 342874"/>
                <a:gd name="connsiteY103" fmla="*/ 127789 h 533363"/>
                <a:gd name="connsiteX104" fmla="*/ 123895 w 342874"/>
                <a:gd name="connsiteY104" fmla="*/ 127408 h 533363"/>
                <a:gd name="connsiteX105" fmla="*/ 119799 w 342874"/>
                <a:gd name="connsiteY105" fmla="*/ 127027 h 533363"/>
                <a:gd name="connsiteX106" fmla="*/ 114560 w 342874"/>
                <a:gd name="connsiteY106" fmla="*/ 127313 h 533363"/>
                <a:gd name="connsiteX107" fmla="*/ 113989 w 342874"/>
                <a:gd name="connsiteY107" fmla="*/ 127313 h 533363"/>
                <a:gd name="connsiteX108" fmla="*/ 109417 w 342874"/>
                <a:gd name="connsiteY108" fmla="*/ 128456 h 533363"/>
                <a:gd name="connsiteX109" fmla="*/ 109227 w 342874"/>
                <a:gd name="connsiteY109" fmla="*/ 128551 h 533363"/>
                <a:gd name="connsiteX110" fmla="*/ 104750 w 342874"/>
                <a:gd name="connsiteY110" fmla="*/ 130456 h 533363"/>
                <a:gd name="connsiteX111" fmla="*/ 104559 w 342874"/>
                <a:gd name="connsiteY111" fmla="*/ 130551 h 533363"/>
                <a:gd name="connsiteX112" fmla="*/ 100749 w 342874"/>
                <a:gd name="connsiteY112" fmla="*/ 133028 h 533363"/>
                <a:gd name="connsiteX113" fmla="*/ 100368 w 342874"/>
                <a:gd name="connsiteY113" fmla="*/ 133313 h 533363"/>
                <a:gd name="connsiteX114" fmla="*/ 66650 w 342874"/>
                <a:gd name="connsiteY114" fmla="*/ 133313 h 533363"/>
                <a:gd name="connsiteX115" fmla="*/ 66650 w 342874"/>
                <a:gd name="connsiteY115" fmla="*/ 114263 h 533363"/>
                <a:gd name="connsiteX116" fmla="*/ 101130 w 342874"/>
                <a:gd name="connsiteY116" fmla="*/ 114263 h 533363"/>
                <a:gd name="connsiteX117" fmla="*/ 101988 w 342874"/>
                <a:gd name="connsiteY117" fmla="*/ 114835 h 533363"/>
                <a:gd name="connsiteX118" fmla="*/ 103511 w 342874"/>
                <a:gd name="connsiteY118" fmla="*/ 115692 h 533363"/>
                <a:gd name="connsiteX119" fmla="*/ 106655 w 342874"/>
                <a:gd name="connsiteY119" fmla="*/ 117407 h 533363"/>
                <a:gd name="connsiteX120" fmla="*/ 108369 w 342874"/>
                <a:gd name="connsiteY120" fmla="*/ 118073 h 533363"/>
                <a:gd name="connsiteX121" fmla="*/ 111798 w 342874"/>
                <a:gd name="connsiteY121" fmla="*/ 119121 h 533363"/>
                <a:gd name="connsiteX122" fmla="*/ 113418 w 342874"/>
                <a:gd name="connsiteY122" fmla="*/ 119502 h 533363"/>
                <a:gd name="connsiteX123" fmla="*/ 118275 w 342874"/>
                <a:gd name="connsiteY123" fmla="*/ 119978 h 533363"/>
                <a:gd name="connsiteX124" fmla="*/ 118561 w 342874"/>
                <a:gd name="connsiteY124" fmla="*/ 119978 h 533363"/>
                <a:gd name="connsiteX125" fmla="*/ 119132 w 342874"/>
                <a:gd name="connsiteY125" fmla="*/ 119883 h 533363"/>
                <a:gd name="connsiteX126" fmla="*/ 123609 w 342874"/>
                <a:gd name="connsiteY126" fmla="*/ 119502 h 533363"/>
                <a:gd name="connsiteX127" fmla="*/ 125514 w 342874"/>
                <a:gd name="connsiteY127" fmla="*/ 119026 h 533363"/>
                <a:gd name="connsiteX128" fmla="*/ 128657 w 342874"/>
                <a:gd name="connsiteY128" fmla="*/ 118169 h 533363"/>
                <a:gd name="connsiteX129" fmla="*/ 130658 w 342874"/>
                <a:gd name="connsiteY129" fmla="*/ 117311 h 533363"/>
                <a:gd name="connsiteX130" fmla="*/ 133420 w 342874"/>
                <a:gd name="connsiteY130" fmla="*/ 115883 h 533363"/>
                <a:gd name="connsiteX131" fmla="*/ 135325 w 342874"/>
                <a:gd name="connsiteY131" fmla="*/ 114644 h 533363"/>
                <a:gd name="connsiteX132" fmla="*/ 135992 w 342874"/>
                <a:gd name="connsiteY132" fmla="*/ 114263 h 533363"/>
                <a:gd name="connsiteX133" fmla="*/ 285725 w 342874"/>
                <a:gd name="connsiteY133" fmla="*/ 114263 h 533363"/>
                <a:gd name="connsiteX134" fmla="*/ 323825 w 342874"/>
                <a:gd name="connsiteY134" fmla="*/ 133313 h 533363"/>
                <a:gd name="connsiteX135" fmla="*/ 304775 w 342874"/>
                <a:gd name="connsiteY135" fmla="*/ 133313 h 533363"/>
                <a:gd name="connsiteX136" fmla="*/ 304775 w 342874"/>
                <a:gd name="connsiteY136" fmla="*/ 114263 h 533363"/>
                <a:gd name="connsiteX137" fmla="*/ 323825 w 342874"/>
                <a:gd name="connsiteY137" fmla="*/ 114263 h 53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342874" h="533363">
                  <a:moveTo>
                    <a:pt x="333350" y="95213"/>
                  </a:moveTo>
                  <a:lnTo>
                    <a:pt x="264008" y="95213"/>
                  </a:lnTo>
                  <a:cubicBezTo>
                    <a:pt x="262591" y="91961"/>
                    <a:pt x="260553" y="89016"/>
                    <a:pt x="258007" y="86546"/>
                  </a:cubicBezTo>
                  <a:lnTo>
                    <a:pt x="188760" y="18156"/>
                  </a:lnTo>
                  <a:cubicBezTo>
                    <a:pt x="177605" y="7294"/>
                    <a:pt x="159932" y="6960"/>
                    <a:pt x="148374" y="17394"/>
                  </a:cubicBezTo>
                  <a:lnTo>
                    <a:pt x="139230" y="8441"/>
                  </a:lnTo>
                  <a:cubicBezTo>
                    <a:pt x="127749" y="-2814"/>
                    <a:pt x="109373" y="-2814"/>
                    <a:pt x="97892" y="8441"/>
                  </a:cubicBezTo>
                  <a:lnTo>
                    <a:pt x="46743" y="58923"/>
                  </a:lnTo>
                  <a:cubicBezTo>
                    <a:pt x="36919" y="68515"/>
                    <a:pt x="35244" y="83712"/>
                    <a:pt x="42742" y="95213"/>
                  </a:cubicBezTo>
                  <a:lnTo>
                    <a:pt x="27978" y="95213"/>
                  </a:lnTo>
                  <a:cubicBezTo>
                    <a:pt x="25405" y="95222"/>
                    <a:pt x="22939" y="96249"/>
                    <a:pt x="21120" y="98071"/>
                  </a:cubicBezTo>
                  <a:lnTo>
                    <a:pt x="2642" y="117121"/>
                  </a:lnTo>
                  <a:cubicBezTo>
                    <a:pt x="-881" y="120868"/>
                    <a:pt x="-881" y="126709"/>
                    <a:pt x="2642" y="130456"/>
                  </a:cubicBezTo>
                  <a:lnTo>
                    <a:pt x="21120" y="149506"/>
                  </a:lnTo>
                  <a:cubicBezTo>
                    <a:pt x="22939" y="151328"/>
                    <a:pt x="25405" y="152355"/>
                    <a:pt x="27978" y="152363"/>
                  </a:cubicBezTo>
                  <a:lnTo>
                    <a:pt x="88081" y="152363"/>
                  </a:lnTo>
                  <a:cubicBezTo>
                    <a:pt x="87776" y="154093"/>
                    <a:pt x="87617" y="155846"/>
                    <a:pt x="87605" y="157602"/>
                  </a:cubicBezTo>
                  <a:cubicBezTo>
                    <a:pt x="87587" y="165333"/>
                    <a:pt x="90676" y="172746"/>
                    <a:pt x="96177" y="178176"/>
                  </a:cubicBezTo>
                  <a:lnTo>
                    <a:pt x="145707" y="227039"/>
                  </a:lnTo>
                  <a:cubicBezTo>
                    <a:pt x="148684" y="230211"/>
                    <a:pt x="150957" y="233976"/>
                    <a:pt x="152375" y="238088"/>
                  </a:cubicBezTo>
                  <a:lnTo>
                    <a:pt x="152375" y="295238"/>
                  </a:lnTo>
                  <a:cubicBezTo>
                    <a:pt x="147114" y="295238"/>
                    <a:pt x="142850" y="299503"/>
                    <a:pt x="142850" y="304763"/>
                  </a:cubicBezTo>
                  <a:lnTo>
                    <a:pt x="142850" y="333338"/>
                  </a:lnTo>
                  <a:cubicBezTo>
                    <a:pt x="137589" y="333338"/>
                    <a:pt x="133325" y="337603"/>
                    <a:pt x="133325" y="342863"/>
                  </a:cubicBezTo>
                  <a:lnTo>
                    <a:pt x="133325" y="533363"/>
                  </a:lnTo>
                  <a:lnTo>
                    <a:pt x="152375" y="533363"/>
                  </a:lnTo>
                  <a:lnTo>
                    <a:pt x="152375" y="352388"/>
                  </a:lnTo>
                  <a:lnTo>
                    <a:pt x="266675" y="352388"/>
                  </a:lnTo>
                  <a:lnTo>
                    <a:pt x="266675" y="533363"/>
                  </a:lnTo>
                  <a:lnTo>
                    <a:pt x="285725" y="533363"/>
                  </a:lnTo>
                  <a:lnTo>
                    <a:pt x="285725" y="342863"/>
                  </a:lnTo>
                  <a:cubicBezTo>
                    <a:pt x="285725" y="337603"/>
                    <a:pt x="281460" y="333338"/>
                    <a:pt x="276200" y="333338"/>
                  </a:cubicBezTo>
                  <a:lnTo>
                    <a:pt x="276200" y="304763"/>
                  </a:lnTo>
                  <a:cubicBezTo>
                    <a:pt x="276200" y="299503"/>
                    <a:pt x="271935" y="295238"/>
                    <a:pt x="266675" y="295238"/>
                  </a:cubicBezTo>
                  <a:lnTo>
                    <a:pt x="266675" y="152363"/>
                  </a:lnTo>
                  <a:lnTo>
                    <a:pt x="333350" y="152363"/>
                  </a:lnTo>
                  <a:cubicBezTo>
                    <a:pt x="338610" y="152363"/>
                    <a:pt x="342875" y="148099"/>
                    <a:pt x="342875" y="142838"/>
                  </a:cubicBezTo>
                  <a:lnTo>
                    <a:pt x="342875" y="104738"/>
                  </a:lnTo>
                  <a:cubicBezTo>
                    <a:pt x="342875" y="99478"/>
                    <a:pt x="338610" y="95213"/>
                    <a:pt x="333350" y="95213"/>
                  </a:cubicBezTo>
                  <a:close/>
                  <a:moveTo>
                    <a:pt x="47600" y="133313"/>
                  </a:moveTo>
                  <a:lnTo>
                    <a:pt x="31979" y="133313"/>
                  </a:lnTo>
                  <a:lnTo>
                    <a:pt x="22740" y="123788"/>
                  </a:lnTo>
                  <a:lnTo>
                    <a:pt x="31979" y="114263"/>
                  </a:lnTo>
                  <a:lnTo>
                    <a:pt x="47600" y="114263"/>
                  </a:lnTo>
                  <a:close/>
                  <a:moveTo>
                    <a:pt x="160757" y="31777"/>
                  </a:moveTo>
                  <a:cubicBezTo>
                    <a:pt x="164831" y="27783"/>
                    <a:pt x="171351" y="27783"/>
                    <a:pt x="175425" y="31777"/>
                  </a:cubicBezTo>
                  <a:lnTo>
                    <a:pt x="239719" y="95213"/>
                  </a:lnTo>
                  <a:lnTo>
                    <a:pt x="207429" y="95213"/>
                  </a:lnTo>
                  <a:lnTo>
                    <a:pt x="174758" y="62924"/>
                  </a:lnTo>
                  <a:cubicBezTo>
                    <a:pt x="171055" y="59294"/>
                    <a:pt x="165127" y="59294"/>
                    <a:pt x="161424" y="62924"/>
                  </a:cubicBezTo>
                  <a:lnTo>
                    <a:pt x="125991" y="97880"/>
                  </a:lnTo>
                  <a:lnTo>
                    <a:pt x="125895" y="97976"/>
                  </a:lnTo>
                  <a:cubicBezTo>
                    <a:pt x="122915" y="100869"/>
                    <a:pt x="118505" y="101729"/>
                    <a:pt x="114656" y="100166"/>
                  </a:cubicBezTo>
                  <a:cubicBezTo>
                    <a:pt x="113387" y="99655"/>
                    <a:pt x="112224" y="98912"/>
                    <a:pt x="111227" y="97976"/>
                  </a:cubicBezTo>
                  <a:lnTo>
                    <a:pt x="109607" y="96261"/>
                  </a:lnTo>
                  <a:cubicBezTo>
                    <a:pt x="107720" y="94440"/>
                    <a:pt x="106654" y="91930"/>
                    <a:pt x="106655" y="89308"/>
                  </a:cubicBezTo>
                  <a:cubicBezTo>
                    <a:pt x="106654" y="86657"/>
                    <a:pt x="107718" y="84118"/>
                    <a:pt x="109607" y="82259"/>
                  </a:cubicBezTo>
                  <a:close/>
                  <a:moveTo>
                    <a:pt x="180378" y="95213"/>
                  </a:moveTo>
                  <a:lnTo>
                    <a:pt x="155804" y="95213"/>
                  </a:lnTo>
                  <a:lnTo>
                    <a:pt x="168091" y="83117"/>
                  </a:lnTo>
                  <a:close/>
                  <a:moveTo>
                    <a:pt x="60078" y="86546"/>
                  </a:moveTo>
                  <a:cubicBezTo>
                    <a:pt x="56185" y="82717"/>
                    <a:pt x="56133" y="76457"/>
                    <a:pt x="59962" y="72564"/>
                  </a:cubicBezTo>
                  <a:cubicBezTo>
                    <a:pt x="60000" y="72525"/>
                    <a:pt x="60038" y="72487"/>
                    <a:pt x="60078" y="72449"/>
                  </a:cubicBezTo>
                  <a:lnTo>
                    <a:pt x="111227" y="21966"/>
                  </a:lnTo>
                  <a:cubicBezTo>
                    <a:pt x="113192" y="20062"/>
                    <a:pt x="115824" y="19002"/>
                    <a:pt x="118561" y="19013"/>
                  </a:cubicBezTo>
                  <a:cubicBezTo>
                    <a:pt x="121301" y="18982"/>
                    <a:pt x="123941" y="20045"/>
                    <a:pt x="125895" y="21966"/>
                  </a:cubicBezTo>
                  <a:lnTo>
                    <a:pt x="134754" y="30729"/>
                  </a:lnTo>
                  <a:lnTo>
                    <a:pt x="76365" y="88165"/>
                  </a:lnTo>
                  <a:cubicBezTo>
                    <a:pt x="72332" y="92167"/>
                    <a:pt x="65825" y="92167"/>
                    <a:pt x="61792" y="88165"/>
                  </a:cubicBezTo>
                  <a:close/>
                  <a:moveTo>
                    <a:pt x="109607" y="164651"/>
                  </a:moveTo>
                  <a:cubicBezTo>
                    <a:pt x="105715" y="160822"/>
                    <a:pt x="105663" y="154562"/>
                    <a:pt x="109492" y="150669"/>
                  </a:cubicBezTo>
                  <a:cubicBezTo>
                    <a:pt x="109530" y="150630"/>
                    <a:pt x="109568" y="150592"/>
                    <a:pt x="109607" y="150554"/>
                  </a:cubicBezTo>
                  <a:lnTo>
                    <a:pt x="111131" y="149030"/>
                  </a:lnTo>
                  <a:cubicBezTo>
                    <a:pt x="111227" y="149030"/>
                    <a:pt x="111227" y="148934"/>
                    <a:pt x="111322" y="148934"/>
                  </a:cubicBezTo>
                  <a:cubicBezTo>
                    <a:pt x="111832" y="148468"/>
                    <a:pt x="112410" y="148082"/>
                    <a:pt x="113036" y="147791"/>
                  </a:cubicBezTo>
                  <a:cubicBezTo>
                    <a:pt x="115795" y="145868"/>
                    <a:pt x="119328" y="145440"/>
                    <a:pt x="122466" y="146648"/>
                  </a:cubicBezTo>
                  <a:cubicBezTo>
                    <a:pt x="123741" y="147139"/>
                    <a:pt x="124883" y="147922"/>
                    <a:pt x="125800" y="148934"/>
                  </a:cubicBezTo>
                  <a:cubicBezTo>
                    <a:pt x="126032" y="149180"/>
                    <a:pt x="126288" y="149403"/>
                    <a:pt x="126562" y="149601"/>
                  </a:cubicBezTo>
                  <a:cubicBezTo>
                    <a:pt x="126562" y="149696"/>
                    <a:pt x="126657" y="149696"/>
                    <a:pt x="126753" y="149792"/>
                  </a:cubicBezTo>
                  <a:lnTo>
                    <a:pt x="145803" y="168461"/>
                  </a:lnTo>
                  <a:lnTo>
                    <a:pt x="145612" y="168651"/>
                  </a:lnTo>
                  <a:lnTo>
                    <a:pt x="174187" y="197226"/>
                  </a:lnTo>
                  <a:cubicBezTo>
                    <a:pt x="176003" y="198981"/>
                    <a:pt x="178425" y="199969"/>
                    <a:pt x="180950" y="199988"/>
                  </a:cubicBezTo>
                  <a:lnTo>
                    <a:pt x="190475" y="199988"/>
                  </a:lnTo>
                  <a:lnTo>
                    <a:pt x="190475" y="180938"/>
                  </a:lnTo>
                  <a:lnTo>
                    <a:pt x="184855" y="180938"/>
                  </a:lnTo>
                  <a:lnTo>
                    <a:pt x="166567" y="162650"/>
                  </a:lnTo>
                  <a:lnTo>
                    <a:pt x="177045" y="152363"/>
                  </a:lnTo>
                  <a:lnTo>
                    <a:pt x="247625" y="152363"/>
                  </a:lnTo>
                  <a:lnTo>
                    <a:pt x="247625" y="295238"/>
                  </a:lnTo>
                  <a:lnTo>
                    <a:pt x="171425" y="295238"/>
                  </a:lnTo>
                  <a:lnTo>
                    <a:pt x="171425" y="238088"/>
                  </a:lnTo>
                  <a:cubicBezTo>
                    <a:pt x="170094" y="228736"/>
                    <a:pt x="165747" y="220074"/>
                    <a:pt x="159042" y="213419"/>
                  </a:cubicBezTo>
                  <a:close/>
                  <a:moveTo>
                    <a:pt x="257150" y="333338"/>
                  </a:moveTo>
                  <a:lnTo>
                    <a:pt x="161900" y="333338"/>
                  </a:lnTo>
                  <a:lnTo>
                    <a:pt x="161900" y="314288"/>
                  </a:lnTo>
                  <a:lnTo>
                    <a:pt x="257150" y="314288"/>
                  </a:lnTo>
                  <a:close/>
                  <a:moveTo>
                    <a:pt x="285725" y="133313"/>
                  </a:moveTo>
                  <a:lnTo>
                    <a:pt x="136944" y="133313"/>
                  </a:lnTo>
                  <a:cubicBezTo>
                    <a:pt x="136563" y="133028"/>
                    <a:pt x="136182" y="132837"/>
                    <a:pt x="135801" y="132551"/>
                  </a:cubicBezTo>
                  <a:cubicBezTo>
                    <a:pt x="135135" y="132075"/>
                    <a:pt x="134468" y="131599"/>
                    <a:pt x="133706" y="131123"/>
                  </a:cubicBezTo>
                  <a:cubicBezTo>
                    <a:pt x="132753" y="130551"/>
                    <a:pt x="131896" y="130170"/>
                    <a:pt x="130944" y="129694"/>
                  </a:cubicBezTo>
                  <a:cubicBezTo>
                    <a:pt x="130277" y="129408"/>
                    <a:pt x="129610" y="129122"/>
                    <a:pt x="129039" y="128837"/>
                  </a:cubicBezTo>
                  <a:cubicBezTo>
                    <a:pt x="127896" y="128456"/>
                    <a:pt x="126657" y="128075"/>
                    <a:pt x="125514" y="127789"/>
                  </a:cubicBezTo>
                  <a:cubicBezTo>
                    <a:pt x="124943" y="127694"/>
                    <a:pt x="124467" y="127503"/>
                    <a:pt x="123895" y="127408"/>
                  </a:cubicBezTo>
                  <a:cubicBezTo>
                    <a:pt x="122546" y="127139"/>
                    <a:pt x="121174" y="127012"/>
                    <a:pt x="119799" y="127027"/>
                  </a:cubicBezTo>
                  <a:cubicBezTo>
                    <a:pt x="118048" y="126932"/>
                    <a:pt x="116291" y="127028"/>
                    <a:pt x="114560" y="127313"/>
                  </a:cubicBezTo>
                  <a:lnTo>
                    <a:pt x="113989" y="127313"/>
                  </a:lnTo>
                  <a:cubicBezTo>
                    <a:pt x="112444" y="127604"/>
                    <a:pt x="110917" y="127985"/>
                    <a:pt x="109417" y="128456"/>
                  </a:cubicBezTo>
                  <a:cubicBezTo>
                    <a:pt x="109322" y="128551"/>
                    <a:pt x="109322" y="128551"/>
                    <a:pt x="109227" y="128551"/>
                  </a:cubicBezTo>
                  <a:cubicBezTo>
                    <a:pt x="107685" y="129064"/>
                    <a:pt x="106188" y="129701"/>
                    <a:pt x="104750" y="130456"/>
                  </a:cubicBezTo>
                  <a:cubicBezTo>
                    <a:pt x="104698" y="130507"/>
                    <a:pt x="104632" y="130541"/>
                    <a:pt x="104559" y="130551"/>
                  </a:cubicBezTo>
                  <a:cubicBezTo>
                    <a:pt x="103233" y="131286"/>
                    <a:pt x="101960" y="132114"/>
                    <a:pt x="100749" y="133028"/>
                  </a:cubicBezTo>
                  <a:cubicBezTo>
                    <a:pt x="100654" y="133123"/>
                    <a:pt x="100464" y="133218"/>
                    <a:pt x="100368" y="133313"/>
                  </a:cubicBezTo>
                  <a:lnTo>
                    <a:pt x="66650" y="133313"/>
                  </a:lnTo>
                  <a:lnTo>
                    <a:pt x="66650" y="114263"/>
                  </a:lnTo>
                  <a:lnTo>
                    <a:pt x="101130" y="114263"/>
                  </a:lnTo>
                  <a:cubicBezTo>
                    <a:pt x="101401" y="114476"/>
                    <a:pt x="101687" y="114667"/>
                    <a:pt x="101988" y="114835"/>
                  </a:cubicBezTo>
                  <a:cubicBezTo>
                    <a:pt x="102464" y="115121"/>
                    <a:pt x="102940" y="115406"/>
                    <a:pt x="103511" y="115692"/>
                  </a:cubicBezTo>
                  <a:cubicBezTo>
                    <a:pt x="104506" y="116356"/>
                    <a:pt x="105558" y="116929"/>
                    <a:pt x="106655" y="117407"/>
                  </a:cubicBezTo>
                  <a:cubicBezTo>
                    <a:pt x="107226" y="117597"/>
                    <a:pt x="107798" y="117883"/>
                    <a:pt x="108369" y="118073"/>
                  </a:cubicBezTo>
                  <a:cubicBezTo>
                    <a:pt x="109484" y="118510"/>
                    <a:pt x="110631" y="118859"/>
                    <a:pt x="111798" y="119121"/>
                  </a:cubicBezTo>
                  <a:cubicBezTo>
                    <a:pt x="112370" y="119216"/>
                    <a:pt x="112846" y="119407"/>
                    <a:pt x="113418" y="119502"/>
                  </a:cubicBezTo>
                  <a:cubicBezTo>
                    <a:pt x="115026" y="119755"/>
                    <a:pt x="116648" y="119915"/>
                    <a:pt x="118275" y="119978"/>
                  </a:cubicBezTo>
                  <a:lnTo>
                    <a:pt x="118561" y="119978"/>
                  </a:lnTo>
                  <a:cubicBezTo>
                    <a:pt x="118752" y="119978"/>
                    <a:pt x="118942" y="119883"/>
                    <a:pt x="119132" y="119883"/>
                  </a:cubicBezTo>
                  <a:cubicBezTo>
                    <a:pt x="120634" y="119902"/>
                    <a:pt x="122133" y="119775"/>
                    <a:pt x="123609" y="119502"/>
                  </a:cubicBezTo>
                  <a:cubicBezTo>
                    <a:pt x="124257" y="119399"/>
                    <a:pt x="124894" y="119240"/>
                    <a:pt x="125514" y="119026"/>
                  </a:cubicBezTo>
                  <a:cubicBezTo>
                    <a:pt x="126584" y="118830"/>
                    <a:pt x="127635" y="118543"/>
                    <a:pt x="128657" y="118169"/>
                  </a:cubicBezTo>
                  <a:lnTo>
                    <a:pt x="130658" y="117311"/>
                  </a:lnTo>
                  <a:cubicBezTo>
                    <a:pt x="131610" y="116835"/>
                    <a:pt x="132563" y="116359"/>
                    <a:pt x="133420" y="115883"/>
                  </a:cubicBezTo>
                  <a:cubicBezTo>
                    <a:pt x="134090" y="115526"/>
                    <a:pt x="134727" y="115112"/>
                    <a:pt x="135325" y="114644"/>
                  </a:cubicBezTo>
                  <a:cubicBezTo>
                    <a:pt x="135576" y="114576"/>
                    <a:pt x="135805" y="114445"/>
                    <a:pt x="135992" y="114263"/>
                  </a:cubicBezTo>
                  <a:lnTo>
                    <a:pt x="285725" y="114263"/>
                  </a:lnTo>
                  <a:close/>
                  <a:moveTo>
                    <a:pt x="323825" y="133313"/>
                  </a:moveTo>
                  <a:lnTo>
                    <a:pt x="304775" y="133313"/>
                  </a:lnTo>
                  <a:lnTo>
                    <a:pt x="304775" y="114263"/>
                  </a:lnTo>
                  <a:lnTo>
                    <a:pt x="323825" y="11426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4" name="Gráfico 1396">
              <a:extLst>
                <a:ext uri="{FF2B5EF4-FFF2-40B4-BE49-F238E27FC236}">
                  <a16:creationId xmlns:a16="http://schemas.microsoft.com/office/drawing/2014/main" id="{8B9D9262-9155-91F6-A97E-6815A7EF08DF}"/>
                </a:ext>
              </a:extLst>
            </p:cNvPr>
            <p:cNvSpPr/>
            <p:nvPr/>
          </p:nvSpPr>
          <p:spPr>
            <a:xfrm>
              <a:off x="11573561" y="4173898"/>
              <a:ext cx="19050" cy="19050"/>
            </a:xfrm>
            <a:custGeom>
              <a:avLst/>
              <a:gdLst>
                <a:gd name="connsiteX0" fmla="*/ 0 w 19050"/>
                <a:gd name="connsiteY0" fmla="*/ 0 h 19050"/>
                <a:gd name="connsiteX1" fmla="*/ 19050 w 19050"/>
                <a:gd name="connsiteY1" fmla="*/ 0 h 19050"/>
                <a:gd name="connsiteX2" fmla="*/ 19050 w 19050"/>
                <a:gd name="connsiteY2" fmla="*/ 19050 h 19050"/>
                <a:gd name="connsiteX3" fmla="*/ 0 w 190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" h="19050">
                  <a:moveTo>
                    <a:pt x="0" y="0"/>
                  </a:moveTo>
                  <a:lnTo>
                    <a:pt x="19050" y="0"/>
                  </a:lnTo>
                  <a:lnTo>
                    <a:pt x="190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5" name="Gráfico 1396">
              <a:extLst>
                <a:ext uri="{FF2B5EF4-FFF2-40B4-BE49-F238E27FC236}">
                  <a16:creationId xmlns:a16="http://schemas.microsoft.com/office/drawing/2014/main" id="{EB8C9DF8-10E3-7FC0-4ABD-3869C8EB3BA2}"/>
                </a:ext>
              </a:extLst>
            </p:cNvPr>
            <p:cNvSpPr/>
            <p:nvPr/>
          </p:nvSpPr>
          <p:spPr>
            <a:xfrm>
              <a:off x="11573561" y="4211998"/>
              <a:ext cx="19050" cy="19050"/>
            </a:xfrm>
            <a:custGeom>
              <a:avLst/>
              <a:gdLst>
                <a:gd name="connsiteX0" fmla="*/ 0 w 19050"/>
                <a:gd name="connsiteY0" fmla="*/ 0 h 19050"/>
                <a:gd name="connsiteX1" fmla="*/ 19050 w 19050"/>
                <a:gd name="connsiteY1" fmla="*/ 0 h 19050"/>
                <a:gd name="connsiteX2" fmla="*/ 19050 w 19050"/>
                <a:gd name="connsiteY2" fmla="*/ 19050 h 19050"/>
                <a:gd name="connsiteX3" fmla="*/ 0 w 190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" h="19050">
                  <a:moveTo>
                    <a:pt x="0" y="0"/>
                  </a:moveTo>
                  <a:lnTo>
                    <a:pt x="19050" y="0"/>
                  </a:lnTo>
                  <a:lnTo>
                    <a:pt x="190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6" name="Gráfico 1396">
              <a:extLst>
                <a:ext uri="{FF2B5EF4-FFF2-40B4-BE49-F238E27FC236}">
                  <a16:creationId xmlns:a16="http://schemas.microsoft.com/office/drawing/2014/main" id="{C66D34ED-A18A-F431-02A4-9BCB091779C7}"/>
                </a:ext>
              </a:extLst>
            </p:cNvPr>
            <p:cNvSpPr/>
            <p:nvPr/>
          </p:nvSpPr>
          <p:spPr>
            <a:xfrm>
              <a:off x="11173511" y="3802423"/>
              <a:ext cx="247650" cy="19050"/>
            </a:xfrm>
            <a:custGeom>
              <a:avLst/>
              <a:gdLst>
                <a:gd name="connsiteX0" fmla="*/ 0 w 247650"/>
                <a:gd name="connsiteY0" fmla="*/ 0 h 19050"/>
                <a:gd name="connsiteX1" fmla="*/ 247650 w 247650"/>
                <a:gd name="connsiteY1" fmla="*/ 0 h 19050"/>
                <a:gd name="connsiteX2" fmla="*/ 247650 w 247650"/>
                <a:gd name="connsiteY2" fmla="*/ 19050 h 19050"/>
                <a:gd name="connsiteX3" fmla="*/ 0 w 2476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7650" h="19050">
                  <a:moveTo>
                    <a:pt x="0" y="0"/>
                  </a:moveTo>
                  <a:lnTo>
                    <a:pt x="247650" y="0"/>
                  </a:lnTo>
                  <a:lnTo>
                    <a:pt x="2476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7" name="Gráfico 1396">
              <a:extLst>
                <a:ext uri="{FF2B5EF4-FFF2-40B4-BE49-F238E27FC236}">
                  <a16:creationId xmlns:a16="http://schemas.microsoft.com/office/drawing/2014/main" id="{FC2091A1-9A4D-52A3-702E-3E4163BD763C}"/>
                </a:ext>
              </a:extLst>
            </p:cNvPr>
            <p:cNvSpPr/>
            <p:nvPr/>
          </p:nvSpPr>
          <p:spPr>
            <a:xfrm>
              <a:off x="11173511" y="3840523"/>
              <a:ext cx="95250" cy="19050"/>
            </a:xfrm>
            <a:custGeom>
              <a:avLst/>
              <a:gdLst>
                <a:gd name="connsiteX0" fmla="*/ 0 w 95250"/>
                <a:gd name="connsiteY0" fmla="*/ 0 h 19050"/>
                <a:gd name="connsiteX1" fmla="*/ 95250 w 95250"/>
                <a:gd name="connsiteY1" fmla="*/ 0 h 19050"/>
                <a:gd name="connsiteX2" fmla="*/ 95250 w 95250"/>
                <a:gd name="connsiteY2" fmla="*/ 19050 h 19050"/>
                <a:gd name="connsiteX3" fmla="*/ 0 w 952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0" h="19050">
                  <a:moveTo>
                    <a:pt x="0" y="0"/>
                  </a:moveTo>
                  <a:lnTo>
                    <a:pt x="95250" y="0"/>
                  </a:lnTo>
                  <a:lnTo>
                    <a:pt x="952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8" name="Gráfico 1396">
              <a:extLst>
                <a:ext uri="{FF2B5EF4-FFF2-40B4-BE49-F238E27FC236}">
                  <a16:creationId xmlns:a16="http://schemas.microsoft.com/office/drawing/2014/main" id="{FAAACC55-A0D7-E8A3-8A3A-A905B21A005C}"/>
                </a:ext>
              </a:extLst>
            </p:cNvPr>
            <p:cNvSpPr/>
            <p:nvPr/>
          </p:nvSpPr>
          <p:spPr>
            <a:xfrm>
              <a:off x="11278286" y="3840523"/>
              <a:ext cx="142875" cy="19050"/>
            </a:xfrm>
            <a:custGeom>
              <a:avLst/>
              <a:gdLst>
                <a:gd name="connsiteX0" fmla="*/ 0 w 142875"/>
                <a:gd name="connsiteY0" fmla="*/ 0 h 19050"/>
                <a:gd name="connsiteX1" fmla="*/ 142875 w 142875"/>
                <a:gd name="connsiteY1" fmla="*/ 0 h 19050"/>
                <a:gd name="connsiteX2" fmla="*/ 142875 w 142875"/>
                <a:gd name="connsiteY2" fmla="*/ 19050 h 19050"/>
                <a:gd name="connsiteX3" fmla="*/ 0 w 1428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9050">
                  <a:moveTo>
                    <a:pt x="0" y="0"/>
                  </a:moveTo>
                  <a:lnTo>
                    <a:pt x="142875" y="0"/>
                  </a:lnTo>
                  <a:lnTo>
                    <a:pt x="142875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89" name="Gráfico 1396">
              <a:extLst>
                <a:ext uri="{FF2B5EF4-FFF2-40B4-BE49-F238E27FC236}">
                  <a16:creationId xmlns:a16="http://schemas.microsoft.com/office/drawing/2014/main" id="{11312DF3-F8EC-424A-C2F2-8FBA4418852C}"/>
                </a:ext>
              </a:extLst>
            </p:cNvPr>
            <p:cNvSpPr/>
            <p:nvPr/>
          </p:nvSpPr>
          <p:spPr>
            <a:xfrm>
              <a:off x="11173511" y="3878623"/>
              <a:ext cx="209550" cy="19050"/>
            </a:xfrm>
            <a:custGeom>
              <a:avLst/>
              <a:gdLst>
                <a:gd name="connsiteX0" fmla="*/ 0 w 209550"/>
                <a:gd name="connsiteY0" fmla="*/ 0 h 19050"/>
                <a:gd name="connsiteX1" fmla="*/ 209550 w 209550"/>
                <a:gd name="connsiteY1" fmla="*/ 0 h 19050"/>
                <a:gd name="connsiteX2" fmla="*/ 209550 w 209550"/>
                <a:gd name="connsiteY2" fmla="*/ 19050 h 19050"/>
                <a:gd name="connsiteX3" fmla="*/ 0 w 2095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50" h="19050">
                  <a:moveTo>
                    <a:pt x="0" y="0"/>
                  </a:moveTo>
                  <a:lnTo>
                    <a:pt x="209550" y="0"/>
                  </a:lnTo>
                  <a:lnTo>
                    <a:pt x="2095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0" name="Gráfico 1396">
              <a:extLst>
                <a:ext uri="{FF2B5EF4-FFF2-40B4-BE49-F238E27FC236}">
                  <a16:creationId xmlns:a16="http://schemas.microsoft.com/office/drawing/2014/main" id="{2BD23B57-E4D5-86EF-A420-0126DFF8F61C}"/>
                </a:ext>
              </a:extLst>
            </p:cNvPr>
            <p:cNvSpPr/>
            <p:nvPr/>
          </p:nvSpPr>
          <p:spPr>
            <a:xfrm>
              <a:off x="11173511" y="3916723"/>
              <a:ext cx="95250" cy="19050"/>
            </a:xfrm>
            <a:custGeom>
              <a:avLst/>
              <a:gdLst>
                <a:gd name="connsiteX0" fmla="*/ 0 w 95250"/>
                <a:gd name="connsiteY0" fmla="*/ 0 h 19050"/>
                <a:gd name="connsiteX1" fmla="*/ 95250 w 95250"/>
                <a:gd name="connsiteY1" fmla="*/ 0 h 19050"/>
                <a:gd name="connsiteX2" fmla="*/ 95250 w 95250"/>
                <a:gd name="connsiteY2" fmla="*/ 19050 h 19050"/>
                <a:gd name="connsiteX3" fmla="*/ 0 w 952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0" h="19050">
                  <a:moveTo>
                    <a:pt x="0" y="0"/>
                  </a:moveTo>
                  <a:lnTo>
                    <a:pt x="95250" y="0"/>
                  </a:lnTo>
                  <a:lnTo>
                    <a:pt x="952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1" name="Gráfico 1396">
              <a:extLst>
                <a:ext uri="{FF2B5EF4-FFF2-40B4-BE49-F238E27FC236}">
                  <a16:creationId xmlns:a16="http://schemas.microsoft.com/office/drawing/2014/main" id="{C60CD455-011F-9C50-D720-99D29300A4C8}"/>
                </a:ext>
              </a:extLst>
            </p:cNvPr>
            <p:cNvSpPr/>
            <p:nvPr/>
          </p:nvSpPr>
          <p:spPr>
            <a:xfrm>
              <a:off x="11278286" y="3916723"/>
              <a:ext cx="104775" cy="19050"/>
            </a:xfrm>
            <a:custGeom>
              <a:avLst/>
              <a:gdLst>
                <a:gd name="connsiteX0" fmla="*/ 0 w 104775"/>
                <a:gd name="connsiteY0" fmla="*/ 0 h 19050"/>
                <a:gd name="connsiteX1" fmla="*/ 104775 w 104775"/>
                <a:gd name="connsiteY1" fmla="*/ 0 h 19050"/>
                <a:gd name="connsiteX2" fmla="*/ 104775 w 104775"/>
                <a:gd name="connsiteY2" fmla="*/ 19050 h 19050"/>
                <a:gd name="connsiteX3" fmla="*/ 0 w 1047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775" h="19050">
                  <a:moveTo>
                    <a:pt x="0" y="0"/>
                  </a:moveTo>
                  <a:lnTo>
                    <a:pt x="104775" y="0"/>
                  </a:lnTo>
                  <a:lnTo>
                    <a:pt x="104775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2" name="Gráfico 1396">
              <a:extLst>
                <a:ext uri="{FF2B5EF4-FFF2-40B4-BE49-F238E27FC236}">
                  <a16:creationId xmlns:a16="http://schemas.microsoft.com/office/drawing/2014/main" id="{432AF2BA-2F73-D3CD-A6BE-7CB7F1D123D7}"/>
                </a:ext>
              </a:extLst>
            </p:cNvPr>
            <p:cNvSpPr/>
            <p:nvPr/>
          </p:nvSpPr>
          <p:spPr>
            <a:xfrm>
              <a:off x="11173511" y="3954823"/>
              <a:ext cx="142875" cy="19050"/>
            </a:xfrm>
            <a:custGeom>
              <a:avLst/>
              <a:gdLst>
                <a:gd name="connsiteX0" fmla="*/ 0 w 142875"/>
                <a:gd name="connsiteY0" fmla="*/ 0 h 19050"/>
                <a:gd name="connsiteX1" fmla="*/ 142875 w 142875"/>
                <a:gd name="connsiteY1" fmla="*/ 0 h 19050"/>
                <a:gd name="connsiteX2" fmla="*/ 142875 w 142875"/>
                <a:gd name="connsiteY2" fmla="*/ 19050 h 19050"/>
                <a:gd name="connsiteX3" fmla="*/ 0 w 1428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9050">
                  <a:moveTo>
                    <a:pt x="0" y="0"/>
                  </a:moveTo>
                  <a:lnTo>
                    <a:pt x="142875" y="0"/>
                  </a:lnTo>
                  <a:lnTo>
                    <a:pt x="142875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3" name="Gráfico 1396">
              <a:extLst>
                <a:ext uri="{FF2B5EF4-FFF2-40B4-BE49-F238E27FC236}">
                  <a16:creationId xmlns:a16="http://schemas.microsoft.com/office/drawing/2014/main" id="{2AF16021-6CA0-88A1-EA5D-523FD59F9551}"/>
                </a:ext>
              </a:extLst>
            </p:cNvPr>
            <p:cNvSpPr/>
            <p:nvPr/>
          </p:nvSpPr>
          <p:spPr>
            <a:xfrm>
              <a:off x="11173511" y="3992923"/>
              <a:ext cx="95250" cy="19050"/>
            </a:xfrm>
            <a:custGeom>
              <a:avLst/>
              <a:gdLst>
                <a:gd name="connsiteX0" fmla="*/ 0 w 95250"/>
                <a:gd name="connsiteY0" fmla="*/ 0 h 19050"/>
                <a:gd name="connsiteX1" fmla="*/ 95250 w 95250"/>
                <a:gd name="connsiteY1" fmla="*/ 0 h 19050"/>
                <a:gd name="connsiteX2" fmla="*/ 95250 w 95250"/>
                <a:gd name="connsiteY2" fmla="*/ 19050 h 19050"/>
                <a:gd name="connsiteX3" fmla="*/ 0 w 952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0" h="19050">
                  <a:moveTo>
                    <a:pt x="0" y="0"/>
                  </a:moveTo>
                  <a:lnTo>
                    <a:pt x="95250" y="0"/>
                  </a:lnTo>
                  <a:lnTo>
                    <a:pt x="952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4" name="Gráfico 1396">
              <a:extLst>
                <a:ext uri="{FF2B5EF4-FFF2-40B4-BE49-F238E27FC236}">
                  <a16:creationId xmlns:a16="http://schemas.microsoft.com/office/drawing/2014/main" id="{F4EE0018-06A9-6570-029A-C53BA50B274E}"/>
                </a:ext>
              </a:extLst>
            </p:cNvPr>
            <p:cNvSpPr/>
            <p:nvPr/>
          </p:nvSpPr>
          <p:spPr>
            <a:xfrm>
              <a:off x="11278286" y="3992923"/>
              <a:ext cx="123825" cy="19050"/>
            </a:xfrm>
            <a:custGeom>
              <a:avLst/>
              <a:gdLst>
                <a:gd name="connsiteX0" fmla="*/ 0 w 123825"/>
                <a:gd name="connsiteY0" fmla="*/ 0 h 19050"/>
                <a:gd name="connsiteX1" fmla="*/ 123825 w 123825"/>
                <a:gd name="connsiteY1" fmla="*/ 0 h 19050"/>
                <a:gd name="connsiteX2" fmla="*/ 123825 w 123825"/>
                <a:gd name="connsiteY2" fmla="*/ 19050 h 19050"/>
                <a:gd name="connsiteX3" fmla="*/ 0 w 12382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825" h="19050">
                  <a:moveTo>
                    <a:pt x="0" y="0"/>
                  </a:moveTo>
                  <a:lnTo>
                    <a:pt x="123825" y="0"/>
                  </a:lnTo>
                  <a:lnTo>
                    <a:pt x="123825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5" name="Gráfico 1396">
              <a:extLst>
                <a:ext uri="{FF2B5EF4-FFF2-40B4-BE49-F238E27FC236}">
                  <a16:creationId xmlns:a16="http://schemas.microsoft.com/office/drawing/2014/main" id="{7CED25BD-9115-E0AB-5A16-858D2D598A89}"/>
                </a:ext>
              </a:extLst>
            </p:cNvPr>
            <p:cNvSpPr/>
            <p:nvPr/>
          </p:nvSpPr>
          <p:spPr>
            <a:xfrm>
              <a:off x="11173511" y="4031023"/>
              <a:ext cx="266700" cy="19050"/>
            </a:xfrm>
            <a:custGeom>
              <a:avLst/>
              <a:gdLst>
                <a:gd name="connsiteX0" fmla="*/ 0 w 266700"/>
                <a:gd name="connsiteY0" fmla="*/ 0 h 19050"/>
                <a:gd name="connsiteX1" fmla="*/ 266700 w 266700"/>
                <a:gd name="connsiteY1" fmla="*/ 0 h 19050"/>
                <a:gd name="connsiteX2" fmla="*/ 266700 w 266700"/>
                <a:gd name="connsiteY2" fmla="*/ 19050 h 19050"/>
                <a:gd name="connsiteX3" fmla="*/ 0 w 26670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19050">
                  <a:moveTo>
                    <a:pt x="0" y="0"/>
                  </a:moveTo>
                  <a:lnTo>
                    <a:pt x="266700" y="0"/>
                  </a:lnTo>
                  <a:lnTo>
                    <a:pt x="26670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6" name="Gráfico 1396">
              <a:extLst>
                <a:ext uri="{FF2B5EF4-FFF2-40B4-BE49-F238E27FC236}">
                  <a16:creationId xmlns:a16="http://schemas.microsoft.com/office/drawing/2014/main" id="{947B160E-116E-4DF4-F371-EB1BF90808F6}"/>
                </a:ext>
              </a:extLst>
            </p:cNvPr>
            <p:cNvSpPr/>
            <p:nvPr/>
          </p:nvSpPr>
          <p:spPr>
            <a:xfrm>
              <a:off x="11173511" y="4069123"/>
              <a:ext cx="95250" cy="19050"/>
            </a:xfrm>
            <a:custGeom>
              <a:avLst/>
              <a:gdLst>
                <a:gd name="connsiteX0" fmla="*/ 0 w 95250"/>
                <a:gd name="connsiteY0" fmla="*/ 0 h 19050"/>
                <a:gd name="connsiteX1" fmla="*/ 95250 w 95250"/>
                <a:gd name="connsiteY1" fmla="*/ 0 h 19050"/>
                <a:gd name="connsiteX2" fmla="*/ 95250 w 95250"/>
                <a:gd name="connsiteY2" fmla="*/ 19050 h 19050"/>
                <a:gd name="connsiteX3" fmla="*/ 0 w 952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0" h="19050">
                  <a:moveTo>
                    <a:pt x="0" y="0"/>
                  </a:moveTo>
                  <a:lnTo>
                    <a:pt x="95250" y="0"/>
                  </a:lnTo>
                  <a:lnTo>
                    <a:pt x="952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7" name="Gráfico 1396">
              <a:extLst>
                <a:ext uri="{FF2B5EF4-FFF2-40B4-BE49-F238E27FC236}">
                  <a16:creationId xmlns:a16="http://schemas.microsoft.com/office/drawing/2014/main" id="{236EAE1E-CD52-BCBD-07FF-A7CEE522846E}"/>
                </a:ext>
              </a:extLst>
            </p:cNvPr>
            <p:cNvSpPr/>
            <p:nvPr/>
          </p:nvSpPr>
          <p:spPr>
            <a:xfrm>
              <a:off x="11278286" y="4069123"/>
              <a:ext cx="142875" cy="19050"/>
            </a:xfrm>
            <a:custGeom>
              <a:avLst/>
              <a:gdLst>
                <a:gd name="connsiteX0" fmla="*/ 0 w 142875"/>
                <a:gd name="connsiteY0" fmla="*/ 0 h 19050"/>
                <a:gd name="connsiteX1" fmla="*/ 142875 w 142875"/>
                <a:gd name="connsiteY1" fmla="*/ 0 h 19050"/>
                <a:gd name="connsiteX2" fmla="*/ 142875 w 142875"/>
                <a:gd name="connsiteY2" fmla="*/ 19050 h 19050"/>
                <a:gd name="connsiteX3" fmla="*/ 0 w 1428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9050">
                  <a:moveTo>
                    <a:pt x="0" y="0"/>
                  </a:moveTo>
                  <a:lnTo>
                    <a:pt x="142875" y="0"/>
                  </a:lnTo>
                  <a:lnTo>
                    <a:pt x="142875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8" name="Gráfico 1396">
              <a:extLst>
                <a:ext uri="{FF2B5EF4-FFF2-40B4-BE49-F238E27FC236}">
                  <a16:creationId xmlns:a16="http://schemas.microsoft.com/office/drawing/2014/main" id="{3C22C781-9371-12AF-7A8E-50C6F926DF35}"/>
                </a:ext>
              </a:extLst>
            </p:cNvPr>
            <p:cNvSpPr/>
            <p:nvPr/>
          </p:nvSpPr>
          <p:spPr>
            <a:xfrm>
              <a:off x="11325911" y="3954823"/>
              <a:ext cx="57150" cy="19050"/>
            </a:xfrm>
            <a:custGeom>
              <a:avLst/>
              <a:gdLst>
                <a:gd name="connsiteX0" fmla="*/ 0 w 57150"/>
                <a:gd name="connsiteY0" fmla="*/ 0 h 19050"/>
                <a:gd name="connsiteX1" fmla="*/ 57150 w 57150"/>
                <a:gd name="connsiteY1" fmla="*/ 0 h 19050"/>
                <a:gd name="connsiteX2" fmla="*/ 57150 w 57150"/>
                <a:gd name="connsiteY2" fmla="*/ 19050 h 19050"/>
                <a:gd name="connsiteX3" fmla="*/ 0 w 571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0" h="19050">
                  <a:moveTo>
                    <a:pt x="0" y="0"/>
                  </a:moveTo>
                  <a:lnTo>
                    <a:pt x="57150" y="0"/>
                  </a:lnTo>
                  <a:lnTo>
                    <a:pt x="571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99" name="Gráfico 1396">
              <a:extLst>
                <a:ext uri="{FF2B5EF4-FFF2-40B4-BE49-F238E27FC236}">
                  <a16:creationId xmlns:a16="http://schemas.microsoft.com/office/drawing/2014/main" id="{81292A31-DFB4-F479-9084-E6FF5870FD6F}"/>
                </a:ext>
              </a:extLst>
            </p:cNvPr>
            <p:cNvSpPr/>
            <p:nvPr/>
          </p:nvSpPr>
          <p:spPr>
            <a:xfrm>
              <a:off x="11421161" y="3992923"/>
              <a:ext cx="66675" cy="19050"/>
            </a:xfrm>
            <a:custGeom>
              <a:avLst/>
              <a:gdLst>
                <a:gd name="connsiteX0" fmla="*/ 0 w 66675"/>
                <a:gd name="connsiteY0" fmla="*/ 0 h 19050"/>
                <a:gd name="connsiteX1" fmla="*/ 66675 w 66675"/>
                <a:gd name="connsiteY1" fmla="*/ 0 h 19050"/>
                <a:gd name="connsiteX2" fmla="*/ 66675 w 66675"/>
                <a:gd name="connsiteY2" fmla="*/ 19050 h 19050"/>
                <a:gd name="connsiteX3" fmla="*/ 0 w 666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">
                  <a:moveTo>
                    <a:pt x="0" y="0"/>
                  </a:moveTo>
                  <a:lnTo>
                    <a:pt x="66675" y="0"/>
                  </a:lnTo>
                  <a:lnTo>
                    <a:pt x="66675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0" name="Gráfico 1396">
              <a:extLst>
                <a:ext uri="{FF2B5EF4-FFF2-40B4-BE49-F238E27FC236}">
                  <a16:creationId xmlns:a16="http://schemas.microsoft.com/office/drawing/2014/main" id="{29761E75-3CBF-4AB7-D32B-7C4ED2835A79}"/>
                </a:ext>
              </a:extLst>
            </p:cNvPr>
            <p:cNvSpPr/>
            <p:nvPr/>
          </p:nvSpPr>
          <p:spPr>
            <a:xfrm>
              <a:off x="11459261" y="4031023"/>
              <a:ext cx="57150" cy="19050"/>
            </a:xfrm>
            <a:custGeom>
              <a:avLst/>
              <a:gdLst>
                <a:gd name="connsiteX0" fmla="*/ 0 w 57150"/>
                <a:gd name="connsiteY0" fmla="*/ 0 h 19050"/>
                <a:gd name="connsiteX1" fmla="*/ 57150 w 57150"/>
                <a:gd name="connsiteY1" fmla="*/ 0 h 19050"/>
                <a:gd name="connsiteX2" fmla="*/ 57150 w 57150"/>
                <a:gd name="connsiteY2" fmla="*/ 19050 h 19050"/>
                <a:gd name="connsiteX3" fmla="*/ 0 w 571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0" h="19050">
                  <a:moveTo>
                    <a:pt x="0" y="0"/>
                  </a:moveTo>
                  <a:lnTo>
                    <a:pt x="57150" y="0"/>
                  </a:lnTo>
                  <a:lnTo>
                    <a:pt x="571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1" name="Gráfico 1396">
              <a:extLst>
                <a:ext uri="{FF2B5EF4-FFF2-40B4-BE49-F238E27FC236}">
                  <a16:creationId xmlns:a16="http://schemas.microsoft.com/office/drawing/2014/main" id="{FA262EB3-29BE-6C8C-6A36-628BD254BE83}"/>
                </a:ext>
              </a:extLst>
            </p:cNvPr>
            <p:cNvSpPr/>
            <p:nvPr/>
          </p:nvSpPr>
          <p:spPr>
            <a:xfrm>
              <a:off x="11440211" y="4069123"/>
              <a:ext cx="76200" cy="19050"/>
            </a:xfrm>
            <a:custGeom>
              <a:avLst/>
              <a:gdLst>
                <a:gd name="connsiteX0" fmla="*/ 0 w 76200"/>
                <a:gd name="connsiteY0" fmla="*/ 0 h 19050"/>
                <a:gd name="connsiteX1" fmla="*/ 76200 w 76200"/>
                <a:gd name="connsiteY1" fmla="*/ 0 h 19050"/>
                <a:gd name="connsiteX2" fmla="*/ 76200 w 76200"/>
                <a:gd name="connsiteY2" fmla="*/ 19050 h 19050"/>
                <a:gd name="connsiteX3" fmla="*/ 0 w 7620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19050">
                  <a:moveTo>
                    <a:pt x="0" y="0"/>
                  </a:moveTo>
                  <a:lnTo>
                    <a:pt x="76200" y="0"/>
                  </a:lnTo>
                  <a:lnTo>
                    <a:pt x="7620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2" name="Gráfico 1396">
              <a:extLst>
                <a:ext uri="{FF2B5EF4-FFF2-40B4-BE49-F238E27FC236}">
                  <a16:creationId xmlns:a16="http://schemas.microsoft.com/office/drawing/2014/main" id="{A7EBDD8E-C6EE-0028-B2DF-445F5B6ADAE0}"/>
                </a:ext>
              </a:extLst>
            </p:cNvPr>
            <p:cNvSpPr/>
            <p:nvPr/>
          </p:nvSpPr>
          <p:spPr>
            <a:xfrm>
              <a:off x="11402111" y="3878623"/>
              <a:ext cx="19050" cy="19050"/>
            </a:xfrm>
            <a:custGeom>
              <a:avLst/>
              <a:gdLst>
                <a:gd name="connsiteX0" fmla="*/ 0 w 19050"/>
                <a:gd name="connsiteY0" fmla="*/ 0 h 19050"/>
                <a:gd name="connsiteX1" fmla="*/ 19050 w 19050"/>
                <a:gd name="connsiteY1" fmla="*/ 0 h 19050"/>
                <a:gd name="connsiteX2" fmla="*/ 19050 w 19050"/>
                <a:gd name="connsiteY2" fmla="*/ 19050 h 19050"/>
                <a:gd name="connsiteX3" fmla="*/ 0 w 190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" h="19050">
                  <a:moveTo>
                    <a:pt x="0" y="0"/>
                  </a:moveTo>
                  <a:lnTo>
                    <a:pt x="19050" y="0"/>
                  </a:lnTo>
                  <a:lnTo>
                    <a:pt x="190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3" name="Gráfico 1396">
              <a:extLst>
                <a:ext uri="{FF2B5EF4-FFF2-40B4-BE49-F238E27FC236}">
                  <a16:creationId xmlns:a16="http://schemas.microsoft.com/office/drawing/2014/main" id="{33EB975E-DA3F-24AC-FF52-11AE541D9A64}"/>
                </a:ext>
              </a:extLst>
            </p:cNvPr>
            <p:cNvSpPr/>
            <p:nvPr/>
          </p:nvSpPr>
          <p:spPr>
            <a:xfrm>
              <a:off x="11173511" y="4107223"/>
              <a:ext cx="152400" cy="19050"/>
            </a:xfrm>
            <a:custGeom>
              <a:avLst/>
              <a:gdLst>
                <a:gd name="connsiteX0" fmla="*/ 0 w 152400"/>
                <a:gd name="connsiteY0" fmla="*/ 0 h 19050"/>
                <a:gd name="connsiteX1" fmla="*/ 152400 w 152400"/>
                <a:gd name="connsiteY1" fmla="*/ 0 h 19050"/>
                <a:gd name="connsiteX2" fmla="*/ 152400 w 152400"/>
                <a:gd name="connsiteY2" fmla="*/ 19050 h 19050"/>
                <a:gd name="connsiteX3" fmla="*/ 0 w 15240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19050">
                  <a:moveTo>
                    <a:pt x="0" y="0"/>
                  </a:moveTo>
                  <a:lnTo>
                    <a:pt x="152400" y="0"/>
                  </a:lnTo>
                  <a:lnTo>
                    <a:pt x="15240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4" name="Gráfico 1396">
              <a:extLst>
                <a:ext uri="{FF2B5EF4-FFF2-40B4-BE49-F238E27FC236}">
                  <a16:creationId xmlns:a16="http://schemas.microsoft.com/office/drawing/2014/main" id="{0ED7A37C-948A-7F3A-EA3C-925226D47081}"/>
                </a:ext>
              </a:extLst>
            </p:cNvPr>
            <p:cNvSpPr/>
            <p:nvPr/>
          </p:nvSpPr>
          <p:spPr>
            <a:xfrm>
              <a:off x="11344961" y="4107223"/>
              <a:ext cx="19050" cy="19050"/>
            </a:xfrm>
            <a:custGeom>
              <a:avLst/>
              <a:gdLst>
                <a:gd name="connsiteX0" fmla="*/ 0 w 19050"/>
                <a:gd name="connsiteY0" fmla="*/ 0 h 19050"/>
                <a:gd name="connsiteX1" fmla="*/ 19050 w 19050"/>
                <a:gd name="connsiteY1" fmla="*/ 0 h 19050"/>
                <a:gd name="connsiteX2" fmla="*/ 19050 w 19050"/>
                <a:gd name="connsiteY2" fmla="*/ 19050 h 19050"/>
                <a:gd name="connsiteX3" fmla="*/ 0 w 190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" h="19050">
                  <a:moveTo>
                    <a:pt x="0" y="0"/>
                  </a:moveTo>
                  <a:lnTo>
                    <a:pt x="19050" y="0"/>
                  </a:lnTo>
                  <a:lnTo>
                    <a:pt x="190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5" name="Gráfico 1396">
              <a:extLst>
                <a:ext uri="{FF2B5EF4-FFF2-40B4-BE49-F238E27FC236}">
                  <a16:creationId xmlns:a16="http://schemas.microsoft.com/office/drawing/2014/main" id="{FF70DAB9-55A1-DAA7-4736-6FC59349E461}"/>
                </a:ext>
              </a:extLst>
            </p:cNvPr>
            <p:cNvSpPr/>
            <p:nvPr/>
          </p:nvSpPr>
          <p:spPr>
            <a:xfrm>
              <a:off x="11383061" y="4107223"/>
              <a:ext cx="133350" cy="19050"/>
            </a:xfrm>
            <a:custGeom>
              <a:avLst/>
              <a:gdLst>
                <a:gd name="connsiteX0" fmla="*/ 0 w 133350"/>
                <a:gd name="connsiteY0" fmla="*/ 0 h 19050"/>
                <a:gd name="connsiteX1" fmla="*/ 133350 w 133350"/>
                <a:gd name="connsiteY1" fmla="*/ 0 h 19050"/>
                <a:gd name="connsiteX2" fmla="*/ 133350 w 133350"/>
                <a:gd name="connsiteY2" fmla="*/ 19050 h 19050"/>
                <a:gd name="connsiteX3" fmla="*/ 0 w 13335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3350" h="19050">
                  <a:moveTo>
                    <a:pt x="0" y="0"/>
                  </a:moveTo>
                  <a:lnTo>
                    <a:pt x="133350" y="0"/>
                  </a:lnTo>
                  <a:lnTo>
                    <a:pt x="133350" y="19050"/>
                  </a:lnTo>
                  <a:lnTo>
                    <a:pt x="0" y="190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</p:grpSp>
      <p:grpSp>
        <p:nvGrpSpPr>
          <p:cNvPr id="106" name="Agrupar 105">
            <a:extLst>
              <a:ext uri="{FF2B5EF4-FFF2-40B4-BE49-F238E27FC236}">
                <a16:creationId xmlns:a16="http://schemas.microsoft.com/office/drawing/2014/main" id="{5EE55184-C0E5-59EC-CDF2-9DF5EDDE21FA}"/>
              </a:ext>
            </a:extLst>
          </p:cNvPr>
          <p:cNvGrpSpPr>
            <a:grpSpLocks noChangeAspect="1"/>
          </p:cNvGrpSpPr>
          <p:nvPr/>
        </p:nvGrpSpPr>
        <p:grpSpPr>
          <a:xfrm>
            <a:off x="353695" y="4269748"/>
            <a:ext cx="472721" cy="480600"/>
            <a:chOff x="10090322" y="3437990"/>
            <a:chExt cx="571500" cy="581025"/>
          </a:xfrm>
          <a:solidFill>
            <a:srgbClr val="0095D9"/>
          </a:solidFill>
        </p:grpSpPr>
        <p:sp>
          <p:nvSpPr>
            <p:cNvPr id="107" name="Gráfico 1391">
              <a:extLst>
                <a:ext uri="{FF2B5EF4-FFF2-40B4-BE49-F238E27FC236}">
                  <a16:creationId xmlns:a16="http://schemas.microsoft.com/office/drawing/2014/main" id="{F00738E6-BE8E-10DC-1382-C851F2BE1D7E}"/>
                </a:ext>
              </a:extLst>
            </p:cNvPr>
            <p:cNvSpPr/>
            <p:nvPr/>
          </p:nvSpPr>
          <p:spPr>
            <a:xfrm>
              <a:off x="10090322" y="3437990"/>
              <a:ext cx="571500" cy="581025"/>
            </a:xfrm>
            <a:custGeom>
              <a:avLst/>
              <a:gdLst>
                <a:gd name="connsiteX0" fmla="*/ 542925 w 571500"/>
                <a:gd name="connsiteY0" fmla="*/ 0 h 581025"/>
                <a:gd name="connsiteX1" fmla="*/ 28575 w 571500"/>
                <a:gd name="connsiteY1" fmla="*/ 0 h 581025"/>
                <a:gd name="connsiteX2" fmla="*/ 0 w 571500"/>
                <a:gd name="connsiteY2" fmla="*/ 28575 h 581025"/>
                <a:gd name="connsiteX3" fmla="*/ 0 w 571500"/>
                <a:gd name="connsiteY3" fmla="*/ 409575 h 581025"/>
                <a:gd name="connsiteX4" fmla="*/ 28575 w 571500"/>
                <a:gd name="connsiteY4" fmla="*/ 438150 h 581025"/>
                <a:gd name="connsiteX5" fmla="*/ 228600 w 571500"/>
                <a:gd name="connsiteY5" fmla="*/ 438150 h 581025"/>
                <a:gd name="connsiteX6" fmla="*/ 228600 w 571500"/>
                <a:gd name="connsiteY6" fmla="*/ 523875 h 581025"/>
                <a:gd name="connsiteX7" fmla="*/ 180975 w 571500"/>
                <a:gd name="connsiteY7" fmla="*/ 523875 h 581025"/>
                <a:gd name="connsiteX8" fmla="*/ 152400 w 571500"/>
                <a:gd name="connsiteY8" fmla="*/ 552450 h 581025"/>
                <a:gd name="connsiteX9" fmla="*/ 180975 w 571500"/>
                <a:gd name="connsiteY9" fmla="*/ 581025 h 581025"/>
                <a:gd name="connsiteX10" fmla="*/ 390525 w 571500"/>
                <a:gd name="connsiteY10" fmla="*/ 581025 h 581025"/>
                <a:gd name="connsiteX11" fmla="*/ 419100 w 571500"/>
                <a:gd name="connsiteY11" fmla="*/ 552450 h 581025"/>
                <a:gd name="connsiteX12" fmla="*/ 390525 w 571500"/>
                <a:gd name="connsiteY12" fmla="*/ 523875 h 581025"/>
                <a:gd name="connsiteX13" fmla="*/ 342900 w 571500"/>
                <a:gd name="connsiteY13" fmla="*/ 523875 h 581025"/>
                <a:gd name="connsiteX14" fmla="*/ 342900 w 571500"/>
                <a:gd name="connsiteY14" fmla="*/ 438150 h 581025"/>
                <a:gd name="connsiteX15" fmla="*/ 542925 w 571500"/>
                <a:gd name="connsiteY15" fmla="*/ 438150 h 581025"/>
                <a:gd name="connsiteX16" fmla="*/ 571500 w 571500"/>
                <a:gd name="connsiteY16" fmla="*/ 409575 h 581025"/>
                <a:gd name="connsiteX17" fmla="*/ 571500 w 571500"/>
                <a:gd name="connsiteY17" fmla="*/ 28575 h 581025"/>
                <a:gd name="connsiteX18" fmla="*/ 542925 w 571500"/>
                <a:gd name="connsiteY18" fmla="*/ 0 h 581025"/>
                <a:gd name="connsiteX19" fmla="*/ 28575 w 571500"/>
                <a:gd name="connsiteY19" fmla="*/ 19050 h 581025"/>
                <a:gd name="connsiteX20" fmla="*/ 542925 w 571500"/>
                <a:gd name="connsiteY20" fmla="*/ 19050 h 581025"/>
                <a:gd name="connsiteX21" fmla="*/ 552450 w 571500"/>
                <a:gd name="connsiteY21" fmla="*/ 28575 h 581025"/>
                <a:gd name="connsiteX22" fmla="*/ 552450 w 571500"/>
                <a:gd name="connsiteY22" fmla="*/ 342900 h 581025"/>
                <a:gd name="connsiteX23" fmla="*/ 533400 w 571500"/>
                <a:gd name="connsiteY23" fmla="*/ 342900 h 581025"/>
                <a:gd name="connsiteX24" fmla="*/ 533400 w 571500"/>
                <a:gd name="connsiteY24" fmla="*/ 38100 h 581025"/>
                <a:gd name="connsiteX25" fmla="*/ 38100 w 571500"/>
                <a:gd name="connsiteY25" fmla="*/ 38100 h 581025"/>
                <a:gd name="connsiteX26" fmla="*/ 38100 w 571500"/>
                <a:gd name="connsiteY26" fmla="*/ 342900 h 581025"/>
                <a:gd name="connsiteX27" fmla="*/ 19050 w 571500"/>
                <a:gd name="connsiteY27" fmla="*/ 342900 h 581025"/>
                <a:gd name="connsiteX28" fmla="*/ 19050 w 571500"/>
                <a:gd name="connsiteY28" fmla="*/ 28575 h 581025"/>
                <a:gd name="connsiteX29" fmla="*/ 28575 w 571500"/>
                <a:gd name="connsiteY29" fmla="*/ 19050 h 581025"/>
                <a:gd name="connsiteX30" fmla="*/ 514350 w 571500"/>
                <a:gd name="connsiteY30" fmla="*/ 342900 h 581025"/>
                <a:gd name="connsiteX31" fmla="*/ 57150 w 571500"/>
                <a:gd name="connsiteY31" fmla="*/ 342900 h 581025"/>
                <a:gd name="connsiteX32" fmla="*/ 57150 w 571500"/>
                <a:gd name="connsiteY32" fmla="*/ 57150 h 581025"/>
                <a:gd name="connsiteX33" fmla="*/ 514350 w 571500"/>
                <a:gd name="connsiteY33" fmla="*/ 57150 h 581025"/>
                <a:gd name="connsiteX34" fmla="*/ 514350 w 571500"/>
                <a:gd name="connsiteY34" fmla="*/ 342900 h 581025"/>
                <a:gd name="connsiteX35" fmla="*/ 390525 w 571500"/>
                <a:gd name="connsiteY35" fmla="*/ 542925 h 581025"/>
                <a:gd name="connsiteX36" fmla="*/ 400050 w 571500"/>
                <a:gd name="connsiteY36" fmla="*/ 552450 h 581025"/>
                <a:gd name="connsiteX37" fmla="*/ 390525 w 571500"/>
                <a:gd name="connsiteY37" fmla="*/ 561975 h 581025"/>
                <a:gd name="connsiteX38" fmla="*/ 180975 w 571500"/>
                <a:gd name="connsiteY38" fmla="*/ 561975 h 581025"/>
                <a:gd name="connsiteX39" fmla="*/ 171450 w 571500"/>
                <a:gd name="connsiteY39" fmla="*/ 552450 h 581025"/>
                <a:gd name="connsiteX40" fmla="*/ 180975 w 571500"/>
                <a:gd name="connsiteY40" fmla="*/ 542925 h 581025"/>
                <a:gd name="connsiteX41" fmla="*/ 390525 w 571500"/>
                <a:gd name="connsiteY41" fmla="*/ 542925 h 581025"/>
                <a:gd name="connsiteX42" fmla="*/ 323850 w 571500"/>
                <a:gd name="connsiteY42" fmla="*/ 523875 h 581025"/>
                <a:gd name="connsiteX43" fmla="*/ 247650 w 571500"/>
                <a:gd name="connsiteY43" fmla="*/ 523875 h 581025"/>
                <a:gd name="connsiteX44" fmla="*/ 247650 w 571500"/>
                <a:gd name="connsiteY44" fmla="*/ 438150 h 581025"/>
                <a:gd name="connsiteX45" fmla="*/ 323850 w 571500"/>
                <a:gd name="connsiteY45" fmla="*/ 438150 h 581025"/>
                <a:gd name="connsiteX46" fmla="*/ 323850 w 571500"/>
                <a:gd name="connsiteY46" fmla="*/ 523875 h 581025"/>
                <a:gd name="connsiteX47" fmla="*/ 542925 w 571500"/>
                <a:gd name="connsiteY47" fmla="*/ 419100 h 581025"/>
                <a:gd name="connsiteX48" fmla="*/ 28575 w 571500"/>
                <a:gd name="connsiteY48" fmla="*/ 419100 h 581025"/>
                <a:gd name="connsiteX49" fmla="*/ 19050 w 571500"/>
                <a:gd name="connsiteY49" fmla="*/ 409575 h 581025"/>
                <a:gd name="connsiteX50" fmla="*/ 19050 w 571500"/>
                <a:gd name="connsiteY50" fmla="*/ 361950 h 581025"/>
                <a:gd name="connsiteX51" fmla="*/ 552450 w 571500"/>
                <a:gd name="connsiteY51" fmla="*/ 361950 h 581025"/>
                <a:gd name="connsiteX52" fmla="*/ 552450 w 571500"/>
                <a:gd name="connsiteY52" fmla="*/ 409575 h 581025"/>
                <a:gd name="connsiteX53" fmla="*/ 542925 w 571500"/>
                <a:gd name="connsiteY53" fmla="*/ 41910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571500" h="581025">
                  <a:moveTo>
                    <a:pt x="542925" y="0"/>
                  </a:moveTo>
                  <a:lnTo>
                    <a:pt x="28575" y="0"/>
                  </a:lnTo>
                  <a:cubicBezTo>
                    <a:pt x="12383" y="0"/>
                    <a:pt x="0" y="12383"/>
                    <a:pt x="0" y="28575"/>
                  </a:cubicBezTo>
                  <a:lnTo>
                    <a:pt x="0" y="409575"/>
                  </a:lnTo>
                  <a:cubicBezTo>
                    <a:pt x="0" y="425768"/>
                    <a:pt x="12383" y="438150"/>
                    <a:pt x="28575" y="438150"/>
                  </a:cubicBezTo>
                  <a:lnTo>
                    <a:pt x="228600" y="438150"/>
                  </a:lnTo>
                  <a:lnTo>
                    <a:pt x="228600" y="523875"/>
                  </a:lnTo>
                  <a:lnTo>
                    <a:pt x="180975" y="523875"/>
                  </a:lnTo>
                  <a:cubicBezTo>
                    <a:pt x="164783" y="523875"/>
                    <a:pt x="152400" y="536258"/>
                    <a:pt x="152400" y="552450"/>
                  </a:cubicBezTo>
                  <a:cubicBezTo>
                    <a:pt x="152400" y="568643"/>
                    <a:pt x="164783" y="581025"/>
                    <a:pt x="180975" y="581025"/>
                  </a:cubicBezTo>
                  <a:lnTo>
                    <a:pt x="390525" y="581025"/>
                  </a:lnTo>
                  <a:cubicBezTo>
                    <a:pt x="406718" y="581025"/>
                    <a:pt x="419100" y="568643"/>
                    <a:pt x="419100" y="552450"/>
                  </a:cubicBezTo>
                  <a:cubicBezTo>
                    <a:pt x="419100" y="536258"/>
                    <a:pt x="406718" y="523875"/>
                    <a:pt x="390525" y="523875"/>
                  </a:cubicBezTo>
                  <a:lnTo>
                    <a:pt x="342900" y="523875"/>
                  </a:lnTo>
                  <a:lnTo>
                    <a:pt x="342900" y="438150"/>
                  </a:lnTo>
                  <a:lnTo>
                    <a:pt x="542925" y="438150"/>
                  </a:lnTo>
                  <a:cubicBezTo>
                    <a:pt x="559118" y="438150"/>
                    <a:pt x="571500" y="425768"/>
                    <a:pt x="571500" y="409575"/>
                  </a:cubicBezTo>
                  <a:lnTo>
                    <a:pt x="571500" y="28575"/>
                  </a:lnTo>
                  <a:cubicBezTo>
                    <a:pt x="571500" y="12383"/>
                    <a:pt x="559118" y="0"/>
                    <a:pt x="542925" y="0"/>
                  </a:cubicBezTo>
                  <a:close/>
                  <a:moveTo>
                    <a:pt x="28575" y="19050"/>
                  </a:moveTo>
                  <a:lnTo>
                    <a:pt x="542925" y="19050"/>
                  </a:lnTo>
                  <a:cubicBezTo>
                    <a:pt x="548640" y="19050"/>
                    <a:pt x="552450" y="22860"/>
                    <a:pt x="552450" y="28575"/>
                  </a:cubicBezTo>
                  <a:lnTo>
                    <a:pt x="552450" y="342900"/>
                  </a:lnTo>
                  <a:lnTo>
                    <a:pt x="533400" y="342900"/>
                  </a:lnTo>
                  <a:lnTo>
                    <a:pt x="533400" y="38100"/>
                  </a:lnTo>
                  <a:lnTo>
                    <a:pt x="38100" y="38100"/>
                  </a:lnTo>
                  <a:lnTo>
                    <a:pt x="38100" y="342900"/>
                  </a:lnTo>
                  <a:lnTo>
                    <a:pt x="19050" y="342900"/>
                  </a:lnTo>
                  <a:lnTo>
                    <a:pt x="19050" y="28575"/>
                  </a:lnTo>
                  <a:cubicBezTo>
                    <a:pt x="19050" y="22860"/>
                    <a:pt x="22860" y="19050"/>
                    <a:pt x="28575" y="19050"/>
                  </a:cubicBezTo>
                  <a:close/>
                  <a:moveTo>
                    <a:pt x="514350" y="342900"/>
                  </a:moveTo>
                  <a:lnTo>
                    <a:pt x="57150" y="342900"/>
                  </a:lnTo>
                  <a:lnTo>
                    <a:pt x="57150" y="57150"/>
                  </a:lnTo>
                  <a:lnTo>
                    <a:pt x="514350" y="57150"/>
                  </a:lnTo>
                  <a:lnTo>
                    <a:pt x="514350" y="342900"/>
                  </a:lnTo>
                  <a:close/>
                  <a:moveTo>
                    <a:pt x="390525" y="542925"/>
                  </a:moveTo>
                  <a:cubicBezTo>
                    <a:pt x="396240" y="542925"/>
                    <a:pt x="400050" y="546735"/>
                    <a:pt x="400050" y="552450"/>
                  </a:cubicBezTo>
                  <a:cubicBezTo>
                    <a:pt x="400050" y="558165"/>
                    <a:pt x="396240" y="561975"/>
                    <a:pt x="390525" y="561975"/>
                  </a:cubicBezTo>
                  <a:lnTo>
                    <a:pt x="180975" y="561975"/>
                  </a:lnTo>
                  <a:cubicBezTo>
                    <a:pt x="175260" y="561975"/>
                    <a:pt x="171450" y="558165"/>
                    <a:pt x="171450" y="552450"/>
                  </a:cubicBezTo>
                  <a:cubicBezTo>
                    <a:pt x="171450" y="546735"/>
                    <a:pt x="175260" y="542925"/>
                    <a:pt x="180975" y="542925"/>
                  </a:cubicBezTo>
                  <a:lnTo>
                    <a:pt x="390525" y="542925"/>
                  </a:lnTo>
                  <a:close/>
                  <a:moveTo>
                    <a:pt x="323850" y="523875"/>
                  </a:moveTo>
                  <a:lnTo>
                    <a:pt x="247650" y="523875"/>
                  </a:lnTo>
                  <a:lnTo>
                    <a:pt x="247650" y="438150"/>
                  </a:lnTo>
                  <a:lnTo>
                    <a:pt x="323850" y="438150"/>
                  </a:lnTo>
                  <a:lnTo>
                    <a:pt x="323850" y="523875"/>
                  </a:lnTo>
                  <a:close/>
                  <a:moveTo>
                    <a:pt x="542925" y="419100"/>
                  </a:moveTo>
                  <a:lnTo>
                    <a:pt x="28575" y="419100"/>
                  </a:lnTo>
                  <a:cubicBezTo>
                    <a:pt x="22860" y="419100"/>
                    <a:pt x="19050" y="415290"/>
                    <a:pt x="19050" y="409575"/>
                  </a:cubicBezTo>
                  <a:lnTo>
                    <a:pt x="19050" y="361950"/>
                  </a:lnTo>
                  <a:lnTo>
                    <a:pt x="552450" y="361950"/>
                  </a:lnTo>
                  <a:lnTo>
                    <a:pt x="552450" y="409575"/>
                  </a:lnTo>
                  <a:cubicBezTo>
                    <a:pt x="552450" y="415290"/>
                    <a:pt x="548640" y="419100"/>
                    <a:pt x="542925" y="4191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8" name="Gráfico 1391">
              <a:extLst>
                <a:ext uri="{FF2B5EF4-FFF2-40B4-BE49-F238E27FC236}">
                  <a16:creationId xmlns:a16="http://schemas.microsoft.com/office/drawing/2014/main" id="{74D264DC-6535-8F07-7147-F4F647F18A6D}"/>
                </a:ext>
              </a:extLst>
            </p:cNvPr>
            <p:cNvSpPr/>
            <p:nvPr/>
          </p:nvSpPr>
          <p:spPr>
            <a:xfrm>
              <a:off x="10328447" y="3818990"/>
              <a:ext cx="95250" cy="19050"/>
            </a:xfrm>
            <a:custGeom>
              <a:avLst/>
              <a:gdLst>
                <a:gd name="connsiteX0" fmla="*/ 85725 w 95250"/>
                <a:gd name="connsiteY0" fmla="*/ 0 h 19050"/>
                <a:gd name="connsiteX1" fmla="*/ 9525 w 95250"/>
                <a:gd name="connsiteY1" fmla="*/ 0 h 19050"/>
                <a:gd name="connsiteX2" fmla="*/ 0 w 95250"/>
                <a:gd name="connsiteY2" fmla="*/ 9525 h 19050"/>
                <a:gd name="connsiteX3" fmla="*/ 9525 w 95250"/>
                <a:gd name="connsiteY3" fmla="*/ 19050 h 19050"/>
                <a:gd name="connsiteX4" fmla="*/ 85725 w 95250"/>
                <a:gd name="connsiteY4" fmla="*/ 19050 h 19050"/>
                <a:gd name="connsiteX5" fmla="*/ 95250 w 95250"/>
                <a:gd name="connsiteY5" fmla="*/ 9525 h 19050"/>
                <a:gd name="connsiteX6" fmla="*/ 85725 w 95250"/>
                <a:gd name="connsiteY6" fmla="*/ 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19050">
                  <a:moveTo>
                    <a:pt x="85725" y="0"/>
                  </a:moveTo>
                  <a:lnTo>
                    <a:pt x="9525" y="0"/>
                  </a:lnTo>
                  <a:cubicBezTo>
                    <a:pt x="3810" y="0"/>
                    <a:pt x="0" y="3810"/>
                    <a:pt x="0" y="9525"/>
                  </a:cubicBezTo>
                  <a:cubicBezTo>
                    <a:pt x="0" y="15240"/>
                    <a:pt x="3810" y="19050"/>
                    <a:pt x="9525" y="19050"/>
                  </a:cubicBezTo>
                  <a:lnTo>
                    <a:pt x="85725" y="19050"/>
                  </a:lnTo>
                  <a:cubicBezTo>
                    <a:pt x="91440" y="19050"/>
                    <a:pt x="95250" y="15240"/>
                    <a:pt x="95250" y="9525"/>
                  </a:cubicBezTo>
                  <a:cubicBezTo>
                    <a:pt x="95250" y="3810"/>
                    <a:pt x="91440" y="0"/>
                    <a:pt x="85725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09" name="Gráfico 1391">
              <a:extLst>
                <a:ext uri="{FF2B5EF4-FFF2-40B4-BE49-F238E27FC236}">
                  <a16:creationId xmlns:a16="http://schemas.microsoft.com/office/drawing/2014/main" id="{C15E1F05-7937-4788-66DA-67E9AC49C6A8}"/>
                </a:ext>
              </a:extLst>
            </p:cNvPr>
            <p:cNvSpPr/>
            <p:nvPr/>
          </p:nvSpPr>
          <p:spPr>
            <a:xfrm>
              <a:off x="10261772" y="3514190"/>
              <a:ext cx="228600" cy="247650"/>
            </a:xfrm>
            <a:custGeom>
              <a:avLst/>
              <a:gdLst>
                <a:gd name="connsiteX0" fmla="*/ 228600 w 228600"/>
                <a:gd name="connsiteY0" fmla="*/ 247650 h 247650"/>
                <a:gd name="connsiteX1" fmla="*/ 228600 w 228600"/>
                <a:gd name="connsiteY1" fmla="*/ 82868 h 247650"/>
                <a:gd name="connsiteX2" fmla="*/ 177165 w 228600"/>
                <a:gd name="connsiteY2" fmla="*/ 0 h 247650"/>
                <a:gd name="connsiteX3" fmla="*/ 0 w 228600"/>
                <a:gd name="connsiteY3" fmla="*/ 0 h 247650"/>
                <a:gd name="connsiteX4" fmla="*/ 0 w 228600"/>
                <a:gd name="connsiteY4" fmla="*/ 247650 h 247650"/>
                <a:gd name="connsiteX5" fmla="*/ 228600 w 228600"/>
                <a:gd name="connsiteY5" fmla="*/ 247650 h 247650"/>
                <a:gd name="connsiteX6" fmla="*/ 180975 w 228600"/>
                <a:gd name="connsiteY6" fmla="*/ 42863 h 247650"/>
                <a:gd name="connsiteX7" fmla="*/ 201930 w 228600"/>
                <a:gd name="connsiteY7" fmla="*/ 76200 h 247650"/>
                <a:gd name="connsiteX8" fmla="*/ 180975 w 228600"/>
                <a:gd name="connsiteY8" fmla="*/ 76200 h 247650"/>
                <a:gd name="connsiteX9" fmla="*/ 180975 w 228600"/>
                <a:gd name="connsiteY9" fmla="*/ 42863 h 247650"/>
                <a:gd name="connsiteX10" fmla="*/ 57150 w 228600"/>
                <a:gd name="connsiteY10" fmla="*/ 19050 h 247650"/>
                <a:gd name="connsiteX11" fmla="*/ 161925 w 228600"/>
                <a:gd name="connsiteY11" fmla="*/ 19050 h 247650"/>
                <a:gd name="connsiteX12" fmla="*/ 161925 w 228600"/>
                <a:gd name="connsiteY12" fmla="*/ 95250 h 247650"/>
                <a:gd name="connsiteX13" fmla="*/ 209550 w 228600"/>
                <a:gd name="connsiteY13" fmla="*/ 95250 h 247650"/>
                <a:gd name="connsiteX14" fmla="*/ 209550 w 228600"/>
                <a:gd name="connsiteY14" fmla="*/ 228600 h 247650"/>
                <a:gd name="connsiteX15" fmla="*/ 57150 w 228600"/>
                <a:gd name="connsiteY15" fmla="*/ 228600 h 247650"/>
                <a:gd name="connsiteX16" fmla="*/ 57150 w 228600"/>
                <a:gd name="connsiteY16" fmla="*/ 19050 h 247650"/>
                <a:gd name="connsiteX17" fmla="*/ 19050 w 228600"/>
                <a:gd name="connsiteY17" fmla="*/ 228600 h 247650"/>
                <a:gd name="connsiteX18" fmla="*/ 19050 w 228600"/>
                <a:gd name="connsiteY18" fmla="*/ 19050 h 247650"/>
                <a:gd name="connsiteX19" fmla="*/ 38100 w 228600"/>
                <a:gd name="connsiteY19" fmla="*/ 19050 h 247650"/>
                <a:gd name="connsiteX20" fmla="*/ 38100 w 228600"/>
                <a:gd name="connsiteY20" fmla="*/ 228600 h 247650"/>
                <a:gd name="connsiteX21" fmla="*/ 19050 w 228600"/>
                <a:gd name="connsiteY21" fmla="*/ 22860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28600" h="247650">
                  <a:moveTo>
                    <a:pt x="228600" y="247650"/>
                  </a:moveTo>
                  <a:lnTo>
                    <a:pt x="228600" y="82868"/>
                  </a:lnTo>
                  <a:lnTo>
                    <a:pt x="177165" y="0"/>
                  </a:lnTo>
                  <a:lnTo>
                    <a:pt x="0" y="0"/>
                  </a:lnTo>
                  <a:lnTo>
                    <a:pt x="0" y="247650"/>
                  </a:lnTo>
                  <a:lnTo>
                    <a:pt x="228600" y="247650"/>
                  </a:lnTo>
                  <a:close/>
                  <a:moveTo>
                    <a:pt x="180975" y="42863"/>
                  </a:moveTo>
                  <a:lnTo>
                    <a:pt x="201930" y="76200"/>
                  </a:lnTo>
                  <a:lnTo>
                    <a:pt x="180975" y="76200"/>
                  </a:lnTo>
                  <a:lnTo>
                    <a:pt x="180975" y="42863"/>
                  </a:lnTo>
                  <a:close/>
                  <a:moveTo>
                    <a:pt x="57150" y="19050"/>
                  </a:moveTo>
                  <a:lnTo>
                    <a:pt x="161925" y="19050"/>
                  </a:lnTo>
                  <a:lnTo>
                    <a:pt x="161925" y="95250"/>
                  </a:lnTo>
                  <a:lnTo>
                    <a:pt x="209550" y="95250"/>
                  </a:lnTo>
                  <a:lnTo>
                    <a:pt x="209550" y="228600"/>
                  </a:lnTo>
                  <a:lnTo>
                    <a:pt x="57150" y="228600"/>
                  </a:lnTo>
                  <a:lnTo>
                    <a:pt x="57150" y="19050"/>
                  </a:lnTo>
                  <a:close/>
                  <a:moveTo>
                    <a:pt x="19050" y="228600"/>
                  </a:moveTo>
                  <a:lnTo>
                    <a:pt x="19050" y="19050"/>
                  </a:lnTo>
                  <a:lnTo>
                    <a:pt x="38100" y="19050"/>
                  </a:lnTo>
                  <a:lnTo>
                    <a:pt x="38100" y="228600"/>
                  </a:lnTo>
                  <a:lnTo>
                    <a:pt x="19050" y="228600"/>
                  </a:ln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10" name="Gráfico 1391">
              <a:extLst>
                <a:ext uri="{FF2B5EF4-FFF2-40B4-BE49-F238E27FC236}">
                  <a16:creationId xmlns:a16="http://schemas.microsoft.com/office/drawing/2014/main" id="{49AEE357-2E01-B037-0AB7-2C27666B08F3}"/>
                </a:ext>
              </a:extLst>
            </p:cNvPr>
            <p:cNvSpPr/>
            <p:nvPr/>
          </p:nvSpPr>
          <p:spPr>
            <a:xfrm>
              <a:off x="10337972" y="3552290"/>
              <a:ext cx="66675" cy="19050"/>
            </a:xfrm>
            <a:custGeom>
              <a:avLst/>
              <a:gdLst>
                <a:gd name="connsiteX0" fmla="*/ 0 w 66675"/>
                <a:gd name="connsiteY0" fmla="*/ 0 h 19050"/>
                <a:gd name="connsiteX1" fmla="*/ 66675 w 66675"/>
                <a:gd name="connsiteY1" fmla="*/ 0 h 19050"/>
                <a:gd name="connsiteX2" fmla="*/ 66675 w 66675"/>
                <a:gd name="connsiteY2" fmla="*/ 19050 h 19050"/>
                <a:gd name="connsiteX3" fmla="*/ 0 w 666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">
                  <a:moveTo>
                    <a:pt x="0" y="0"/>
                  </a:moveTo>
                  <a:lnTo>
                    <a:pt x="66675" y="0"/>
                  </a:lnTo>
                  <a:lnTo>
                    <a:pt x="66675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11" name="Gráfico 1391">
              <a:extLst>
                <a:ext uri="{FF2B5EF4-FFF2-40B4-BE49-F238E27FC236}">
                  <a16:creationId xmlns:a16="http://schemas.microsoft.com/office/drawing/2014/main" id="{4F9A32F5-59E0-C0AA-0825-593EAE5516FB}"/>
                </a:ext>
              </a:extLst>
            </p:cNvPr>
            <p:cNvSpPr/>
            <p:nvPr/>
          </p:nvSpPr>
          <p:spPr>
            <a:xfrm>
              <a:off x="10337972" y="3590390"/>
              <a:ext cx="66675" cy="19050"/>
            </a:xfrm>
            <a:custGeom>
              <a:avLst/>
              <a:gdLst>
                <a:gd name="connsiteX0" fmla="*/ 0 w 66675"/>
                <a:gd name="connsiteY0" fmla="*/ 0 h 19050"/>
                <a:gd name="connsiteX1" fmla="*/ 66675 w 66675"/>
                <a:gd name="connsiteY1" fmla="*/ 0 h 19050"/>
                <a:gd name="connsiteX2" fmla="*/ 66675 w 66675"/>
                <a:gd name="connsiteY2" fmla="*/ 19050 h 19050"/>
                <a:gd name="connsiteX3" fmla="*/ 0 w 66675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">
                  <a:moveTo>
                    <a:pt x="0" y="0"/>
                  </a:moveTo>
                  <a:lnTo>
                    <a:pt x="66675" y="0"/>
                  </a:lnTo>
                  <a:lnTo>
                    <a:pt x="66675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12" name="Gráfico 1391">
              <a:extLst>
                <a:ext uri="{FF2B5EF4-FFF2-40B4-BE49-F238E27FC236}">
                  <a16:creationId xmlns:a16="http://schemas.microsoft.com/office/drawing/2014/main" id="{F1761420-5A8B-BFDD-AA5D-391698AF5D17}"/>
                </a:ext>
              </a:extLst>
            </p:cNvPr>
            <p:cNvSpPr/>
            <p:nvPr/>
          </p:nvSpPr>
          <p:spPr>
            <a:xfrm>
              <a:off x="10337972" y="3628490"/>
              <a:ext cx="114300" cy="19050"/>
            </a:xfrm>
            <a:custGeom>
              <a:avLst/>
              <a:gdLst>
                <a:gd name="connsiteX0" fmla="*/ 0 w 114300"/>
                <a:gd name="connsiteY0" fmla="*/ 0 h 19050"/>
                <a:gd name="connsiteX1" fmla="*/ 114300 w 114300"/>
                <a:gd name="connsiteY1" fmla="*/ 0 h 19050"/>
                <a:gd name="connsiteX2" fmla="*/ 114300 w 114300"/>
                <a:gd name="connsiteY2" fmla="*/ 19050 h 19050"/>
                <a:gd name="connsiteX3" fmla="*/ 0 w 11430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" h="19050">
                  <a:moveTo>
                    <a:pt x="0" y="0"/>
                  </a:moveTo>
                  <a:lnTo>
                    <a:pt x="114300" y="0"/>
                  </a:lnTo>
                  <a:lnTo>
                    <a:pt x="1143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13" name="Gráfico 1391">
              <a:extLst>
                <a:ext uri="{FF2B5EF4-FFF2-40B4-BE49-F238E27FC236}">
                  <a16:creationId xmlns:a16="http://schemas.microsoft.com/office/drawing/2014/main" id="{77140BDC-9355-52B6-BB07-CA7A9155CFEC}"/>
                </a:ext>
              </a:extLst>
            </p:cNvPr>
            <p:cNvSpPr/>
            <p:nvPr/>
          </p:nvSpPr>
          <p:spPr>
            <a:xfrm>
              <a:off x="10337972" y="3666590"/>
              <a:ext cx="114300" cy="19050"/>
            </a:xfrm>
            <a:custGeom>
              <a:avLst/>
              <a:gdLst>
                <a:gd name="connsiteX0" fmla="*/ 0 w 114300"/>
                <a:gd name="connsiteY0" fmla="*/ 0 h 19050"/>
                <a:gd name="connsiteX1" fmla="*/ 114300 w 114300"/>
                <a:gd name="connsiteY1" fmla="*/ 0 h 19050"/>
                <a:gd name="connsiteX2" fmla="*/ 114300 w 114300"/>
                <a:gd name="connsiteY2" fmla="*/ 19050 h 19050"/>
                <a:gd name="connsiteX3" fmla="*/ 0 w 11430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" h="19050">
                  <a:moveTo>
                    <a:pt x="0" y="0"/>
                  </a:moveTo>
                  <a:lnTo>
                    <a:pt x="114300" y="0"/>
                  </a:lnTo>
                  <a:lnTo>
                    <a:pt x="1143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  <p:sp>
          <p:nvSpPr>
            <p:cNvPr id="114" name="Gráfico 1391">
              <a:extLst>
                <a:ext uri="{FF2B5EF4-FFF2-40B4-BE49-F238E27FC236}">
                  <a16:creationId xmlns:a16="http://schemas.microsoft.com/office/drawing/2014/main" id="{3E4F3C3C-24C2-CDBE-F71A-5DCDC5462C65}"/>
                </a:ext>
              </a:extLst>
            </p:cNvPr>
            <p:cNvSpPr/>
            <p:nvPr/>
          </p:nvSpPr>
          <p:spPr>
            <a:xfrm>
              <a:off x="10337972" y="3704690"/>
              <a:ext cx="114300" cy="19050"/>
            </a:xfrm>
            <a:custGeom>
              <a:avLst/>
              <a:gdLst>
                <a:gd name="connsiteX0" fmla="*/ 0 w 114300"/>
                <a:gd name="connsiteY0" fmla="*/ 0 h 19050"/>
                <a:gd name="connsiteX1" fmla="*/ 114300 w 114300"/>
                <a:gd name="connsiteY1" fmla="*/ 0 h 19050"/>
                <a:gd name="connsiteX2" fmla="*/ 114300 w 114300"/>
                <a:gd name="connsiteY2" fmla="*/ 19050 h 19050"/>
                <a:gd name="connsiteX3" fmla="*/ 0 w 114300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" h="19050">
                  <a:moveTo>
                    <a:pt x="0" y="0"/>
                  </a:moveTo>
                  <a:lnTo>
                    <a:pt x="114300" y="0"/>
                  </a:lnTo>
                  <a:lnTo>
                    <a:pt x="1143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CAF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 sz="1350"/>
            </a:p>
          </p:txBody>
        </p:sp>
      </p:grpSp>
      <p:sp>
        <p:nvSpPr>
          <p:cNvPr id="116" name="Slide Number Placeholder 2">
            <a:extLst>
              <a:ext uri="{FF2B5EF4-FFF2-40B4-BE49-F238E27FC236}">
                <a16:creationId xmlns:a16="http://schemas.microsoft.com/office/drawing/2014/main" id="{D04048DA-C85D-B6D3-8156-41987B537724}"/>
              </a:ext>
            </a:extLst>
          </p:cNvPr>
          <p:cNvSpPr txBox="1">
            <a:spLocks/>
          </p:cNvSpPr>
          <p:nvPr/>
        </p:nvSpPr>
        <p:spPr>
          <a:xfrm>
            <a:off x="6714000" y="4752000"/>
            <a:ext cx="2300400" cy="273844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</a:pPr>
            <a:r>
              <a:rPr lang="en-US" sz="2000" i="1" dirty="0">
                <a:solidFill>
                  <a:srgbClr val="0095D9"/>
                </a:solidFill>
                <a:latin typeface="Calibri" panose="020F0502020204030204" pitchFamily="34" charset="0"/>
                <a:sym typeface=""/>
              </a:rPr>
              <a:t>15</a:t>
            </a:r>
          </a:p>
        </p:txBody>
      </p:sp>
      <p:sp>
        <p:nvSpPr>
          <p:cNvPr id="117" name="Espaço Reservado para Rodapé 4">
            <a:extLst>
              <a:ext uri="{FF2B5EF4-FFF2-40B4-BE49-F238E27FC236}">
                <a16:creationId xmlns:a16="http://schemas.microsoft.com/office/drawing/2014/main" id="{9B009A94-D51F-E8FA-19D9-DFBABE065274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62338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6245226" y="2619375"/>
            <a:ext cx="2692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9pPr>
          </a:lstStyle>
          <a:p>
            <a:pPr marL="0" algn="ctr" defTabSz="457144" rtl="0" eaLnBrk="1" latinLnBrk="0" hangingPunct="1">
              <a:lnSpc>
                <a:spcPct val="90000"/>
              </a:lnSpc>
            </a:pPr>
            <a:r>
              <a:rPr lang="es-es" sz="1100" b="1" i="1" u="none" kern="1200" baseline="0">
                <a:solidFill>
                  <a:srgbClr val="80C342"/>
                </a:solidFill>
                <a:latin typeface="Calibri" panose="020F0502020204030204" pitchFamily="34" charset="0"/>
                <a:ea typeface="Heiti SC Light"/>
                <a:sym typeface="Gill Sans"/>
              </a:rPr>
              <a:t>São Paulo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s-es" sz="1100" b="0" i="1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Heiti SC Light"/>
                <a:sym typeface="Gill Sans"/>
              </a:rPr>
              <a:t>Av. das Nações Unidas, 8.501  21º andar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s-es" sz="1100" b="0" i="1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Heiti SC Light"/>
                <a:sym typeface="Gill Sans"/>
              </a:rPr>
              <a:t>05425-070  São Paulo  SP  Brasil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s-es" sz="1100" b="0" i="1" u="none" baseline="0">
                <a:solidFill>
                  <a:srgbClr val="4C4D4F"/>
                </a:solidFill>
                <a:latin typeface="Calibri" panose="020F0502020204030204" pitchFamily="34" charset="0"/>
                <a:ea typeface="Heiti SC Light"/>
                <a:sym typeface="Gill Sans"/>
              </a:rPr>
              <a:t>+ 55 11 3471 4200</a:t>
            </a:r>
            <a:endParaRPr lang="es-es" altLang="pt-BR" sz="1100" dirty="0">
              <a:solidFill>
                <a:srgbClr val="4C4D4F"/>
              </a:solidFill>
              <a:latin typeface="Calibri" panose="020F0502020204030204" pitchFamily="34" charset="0"/>
              <a:ea typeface="Heiti SC Light"/>
              <a:sym typeface="Gill Sans"/>
            </a:endParaRP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3465512" y="2619375"/>
            <a:ext cx="2618656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pitchFamily="124" charset="0"/>
                <a:ea typeface="Heiti SC Light" pitchFamily="124" charset="-122"/>
                <a:sym typeface="Gill Sans" pitchFamily="124" charset="0"/>
              </a:defRPr>
            </a:lvl9pPr>
          </a:lstStyle>
          <a:p>
            <a:pPr algn="ctr" rtl="0" eaLnBrk="1" hangingPunct="1">
              <a:lnSpc>
                <a:spcPct val="90000"/>
              </a:lnSpc>
            </a:pPr>
            <a:r>
              <a:rPr lang="es-es" sz="1100" b="1" i="1" u="none" kern="0" baseline="0">
                <a:solidFill>
                  <a:srgbClr val="80C342">
                    <a:lumMod val="100000"/>
                  </a:srgbClr>
                </a:solidFill>
                <a:latin typeface="Calibri" panose="020F0502020204030204" pitchFamily="34" charset="0"/>
                <a:ea typeface="Heiti SC Light"/>
                <a:sym typeface="Gill Sans"/>
              </a:rPr>
              <a:t>Rio de Janeiro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s-es" sz="1100" b="0" i="1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Heiti SC Light"/>
                <a:sym typeface="Gill Sans"/>
              </a:rPr>
              <a:t>Praia de Botafogo, 501, bloco II conj 704  22250-040 Botafogo Rio de Janeiro, Brasil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s-es" sz="1100" b="0" i="1" u="none" baseline="0">
                <a:solidFill>
                  <a:srgbClr val="4C4D4F"/>
                </a:solidFill>
                <a:latin typeface="Calibri" panose="020F0502020204030204" pitchFamily="34" charset="0"/>
                <a:ea typeface="Heiti SC Light"/>
                <a:sym typeface="Gill Sans"/>
              </a:rPr>
              <a:t>+ 55 21 3814 3800</a:t>
            </a:r>
            <a:endParaRPr lang="es-es" altLang="pt-BR" sz="1200" dirty="0">
              <a:solidFill>
                <a:srgbClr val="4C4D4F"/>
              </a:solidFill>
              <a:latin typeface="Calibri" panose="020F0502020204030204" pitchFamily="34" charset="0"/>
              <a:ea typeface="Heiti SC Light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69491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baseline="0"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</a:p>
        </p:txBody>
      </p:sp>
      <p:sp>
        <p:nvSpPr>
          <p:cNvPr id="84" name="Slide Number Placeholder 2">
            <a:extLst>
              <a:ext uri="{FF2B5EF4-FFF2-40B4-BE49-F238E27FC236}">
                <a16:creationId xmlns:a16="http://schemas.microsoft.com/office/drawing/2014/main" id="{787456D8-30CD-49BE-99C7-A82618CF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2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2F90FE4A-6B36-49A7-A60F-04A792B0B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555526"/>
            <a:ext cx="6411600" cy="317888"/>
          </a:xfrm>
        </p:spPr>
        <p:txBody>
          <a:bodyPr>
            <a:noAutofit/>
          </a:bodyPr>
          <a:lstStyle/>
          <a:p>
            <a:pPr algn="l" rtl="0">
              <a:lnSpc>
                <a:spcPct val="90000"/>
              </a:lnSpc>
            </a:pPr>
            <a:r>
              <a:rPr lang="es-es" sz="1700" b="0" i="1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Contenido</a:t>
            </a: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2E8F41BB-4C3D-4B67-A581-36FFD4C6D789}"/>
              </a:ext>
            </a:extLst>
          </p:cNvPr>
          <p:cNvSpPr txBox="1">
            <a:spLocks/>
          </p:cNvSpPr>
          <p:nvPr/>
        </p:nvSpPr>
        <p:spPr>
          <a:xfrm>
            <a:off x="472976" y="1073547"/>
            <a:ext cx="8198048" cy="360232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77800" indent="-1778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s-es" sz="1800" kern="1200" smtClean="0">
                <a:solidFill>
                  <a:srgbClr val="3D3D3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es-es" sz="1800" i="1" kern="1200" smtClean="0">
                <a:solidFill>
                  <a:srgbClr val="3D3D3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s-es" sz="1800" kern="1200" smtClean="0">
                <a:solidFill>
                  <a:srgbClr val="3D3D3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es-es" sz="1800" i="1" kern="1200" smtClean="0">
                <a:solidFill>
                  <a:srgbClr val="3D3D3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lang="es-es" sz="1800" kern="1200">
                <a:solidFill>
                  <a:srgbClr val="3D3D3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 rtl="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kern="0" baseline="0" dirty="0">
                <a:solidFill>
                  <a:srgbClr val="3D3D3F">
                    <a:lumMod val="10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"/>
              </a:rPr>
              <a:t>Contexto de la definición de Reglas </a:t>
            </a:r>
          </a:p>
          <a:p>
            <a:pPr marL="342900" lvl="0" indent="-342900" algn="l" rtl="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Alineación con las iniciativas internacionales</a:t>
            </a:r>
          </a:p>
          <a:p>
            <a:pPr marL="342900" indent="-34290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Principales tendencias internacionales sobre el tema</a:t>
            </a:r>
          </a:p>
          <a:p>
            <a:pPr marL="342900" indent="-34290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sz="1800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Propuesta aprobada para fondos de acciones y RF</a:t>
            </a:r>
          </a:p>
          <a:p>
            <a:pPr marL="342900" indent="-34290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y buenas prácticas para gestores de Fondos IS y que integran cuestiones ASG</a:t>
            </a:r>
          </a:p>
          <a:p>
            <a:pPr marL="342900" indent="-34290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y buenas prácticas para Fondos IS</a:t>
            </a:r>
          </a:p>
          <a:p>
            <a:pPr marL="342900" indent="-34290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y buenas prácticas para Fondos que consideran cuestiones ASG</a:t>
            </a:r>
          </a:p>
          <a:p>
            <a:pPr marL="342900" indent="-34290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Principales documentos relacionados con el tema</a:t>
            </a:r>
            <a:endParaRPr lang="es-es" sz="1800" b="0" i="1" u="none" baseline="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"/>
            </a:endParaRPr>
          </a:p>
          <a:p>
            <a:pPr marL="342900" indent="-342900" algn="l" rtl="0">
              <a:lnSpc>
                <a:spcPct val="150000"/>
              </a:lnSpc>
              <a:buClr>
                <a:srgbClr val="0095D9"/>
              </a:buClr>
              <a:buFont typeface="+mj-lt"/>
              <a:buAutoNum type="arabicPeriod"/>
            </a:pPr>
            <a:r>
              <a:rPr lang="es-es" b="0" i="1" u="none" kern="0" baseline="0" dirty="0">
                <a:solidFill>
                  <a:srgbClr val="3D3D3F">
                    <a:lumMod val="10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"/>
              </a:rPr>
              <a:t>Preguntas</a:t>
            </a:r>
            <a:endParaRPr lang="es-es" i="1" kern="0" dirty="0">
              <a:solidFill>
                <a:srgbClr val="3D3D3F">
                  <a:lumMod val="100000"/>
                </a:srgbClr>
              </a:solidFill>
              <a:latin typeface="Calibri" panose="020F0502020204030204" pitchFamily="34" charset="0"/>
              <a:sym typeface=""/>
            </a:endParaRPr>
          </a:p>
          <a:p>
            <a:pPr marL="400050" indent="-400050" algn="l" rtl="0">
              <a:buClr>
                <a:srgbClr val="0095D9"/>
              </a:buClr>
              <a:buFont typeface="+mj-lt"/>
              <a:buAutoNum type="arabicPeriod"/>
            </a:pPr>
            <a:endParaRPr lang="es-es" i="1" dirty="0">
              <a:latin typeface="Calibri" panose="020F0502020204030204" pitchFamily="34" charset="0"/>
              <a:sym typeface=""/>
            </a:endParaRPr>
          </a:p>
          <a:p>
            <a:pPr marL="457200" lvl="1" indent="0" algn="l" rtl="0">
              <a:buFont typeface="Arial" panose="020B0604020202020204" pitchFamily="34" charset="0"/>
              <a:buNone/>
            </a:pPr>
            <a:endParaRPr lang="es-es" sz="1700" dirty="0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11D2A4AF-75EE-F52C-BF0F-CCCA91FDFDD3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102397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8EB7F76-DEFC-44DD-806C-6D70FD8E2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27" y="2316011"/>
            <a:ext cx="4521896" cy="1215000"/>
          </a:xfrm>
        </p:spPr>
        <p:txBody>
          <a:bodyPr/>
          <a:lstStyle/>
          <a:p>
            <a:pPr algn="l" rtl="0"/>
            <a:r>
              <a:rPr lang="es-es" sz="3200" b="1" i="0" u="none" baseline="0"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2881B6-35A2-497D-88A0-FEA0464F9020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390168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cap="all" baseline="0">
                <a:solidFill>
                  <a:srgbClr val="0095D9"/>
                </a:solidFill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  <a:endParaRPr lang="es-es" dirty="0">
              <a:latin typeface="Calibri" panose="020F0502020204030204" pitchFamily="34" charset="0"/>
              <a:cs typeface="+mn-cs"/>
              <a:sym typeface=""/>
            </a:endParaRPr>
          </a:p>
        </p:txBody>
      </p:sp>
      <p:sp>
        <p:nvSpPr>
          <p:cNvPr id="29" name="Espaço Reservado para Texto 5">
            <a:extLst>
              <a:ext uri="{FF2B5EF4-FFF2-40B4-BE49-F238E27FC236}">
                <a16:creationId xmlns:a16="http://schemas.microsoft.com/office/drawing/2014/main" id="{056C6AF3-5823-4BEA-9674-07155F580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188" y="555625"/>
            <a:ext cx="6411912" cy="317500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sz="1600" b="0" i="1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Contexto de la definición de las Reglas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0CF0FF85-26CB-46C6-BD2F-A104231AE0FA}"/>
              </a:ext>
            </a:extLst>
          </p:cNvPr>
          <p:cNvSpPr/>
          <p:nvPr/>
        </p:nvSpPr>
        <p:spPr>
          <a:xfrm>
            <a:off x="611188" y="1237269"/>
            <a:ext cx="7839129" cy="541347"/>
          </a:xfrm>
          <a:prstGeom prst="roundRect">
            <a:avLst>
              <a:gd name="adj" fmla="val 7430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z="14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Definir criterios y requisitos para que los fondos puedan ser identificados como sostenibles para asegurar un crecimiento saludable y robusto de los productos de inversión vinculados a la sostenibilidad.</a:t>
            </a:r>
          </a:p>
        </p:txBody>
      </p:sp>
      <p:sp>
        <p:nvSpPr>
          <p:cNvPr id="21" name="Retângulo: Cantos Diagonais Arredondados 20">
            <a:extLst>
              <a:ext uri="{FF2B5EF4-FFF2-40B4-BE49-F238E27FC236}">
                <a16:creationId xmlns:a16="http://schemas.microsoft.com/office/drawing/2014/main" id="{FB14A774-3D34-4081-96F9-E01669B513C6}"/>
              </a:ext>
            </a:extLst>
          </p:cNvPr>
          <p:cNvSpPr/>
          <p:nvPr/>
        </p:nvSpPr>
        <p:spPr>
          <a:xfrm>
            <a:off x="3029080" y="990647"/>
            <a:ext cx="2736303" cy="271684"/>
          </a:xfrm>
          <a:prstGeom prst="round2DiagRect">
            <a:avLst/>
          </a:prstGeom>
          <a:solidFill>
            <a:srgbClr val="FCAF17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400" b="1" i="0" u="none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OBJETIVO</a:t>
            </a: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D8111BEC-C4B2-4732-8AAB-0B5F1C2A91D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2340504"/>
            <a:ext cx="4082360" cy="2461602"/>
          </a:xfrm>
          <a:prstGeom prst="rect">
            <a:avLst/>
          </a:prstGeom>
          <a:noFill/>
        </p:spPr>
      </p:pic>
      <p:sp>
        <p:nvSpPr>
          <p:cNvPr id="31" name="CaixaDeTexto 30">
            <a:extLst>
              <a:ext uri="{FF2B5EF4-FFF2-40B4-BE49-F238E27FC236}">
                <a16:creationId xmlns:a16="http://schemas.microsoft.com/office/drawing/2014/main" id="{42548AC9-4081-421B-BD63-A90E5ACA25F7}"/>
              </a:ext>
            </a:extLst>
          </p:cNvPr>
          <p:cNvSpPr txBox="1"/>
          <p:nvPr/>
        </p:nvSpPr>
        <p:spPr>
          <a:xfrm>
            <a:off x="4738114" y="2213688"/>
            <a:ext cx="4298384" cy="28387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400" b="1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Grupo de trabajo:</a:t>
            </a:r>
            <a:r>
              <a:rPr lang="es-es" sz="1400" b="0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representantes de 22 instituciones</a:t>
            </a:r>
          </a:p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400" b="1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Mapeo de fondos </a:t>
            </a:r>
            <a:r>
              <a:rPr lang="es-es" sz="1400" b="0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autodenominados “ASG”</a:t>
            </a:r>
          </a:p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400" b="1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Materiales y requisitos</a:t>
            </a:r>
            <a:r>
              <a:rPr lang="es-es" sz="1400" b="0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utilizados por los participantes del GT</a:t>
            </a:r>
          </a:p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400" b="1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</a:t>
            </a:r>
            <a:r>
              <a:rPr lang="es-es" sz="1400" b="1" i="0" u="none" kern="0" baseline="0">
                <a:solidFill>
                  <a:schemeClr val="tx1">
                    <a:lumMod val="10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referencias y regulación </a:t>
            </a:r>
            <a:r>
              <a:rPr lang="es-es" sz="1400" b="0" i="0" u="none" kern="0" baseline="0">
                <a:solidFill>
                  <a:schemeClr val="tx1">
                    <a:lumMod val="10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nacional e internacional</a:t>
            </a:r>
          </a:p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400" b="0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Conversaciones con </a:t>
            </a:r>
            <a:r>
              <a:rPr lang="es-es" sz="1400" b="1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expertos </a:t>
            </a:r>
          </a:p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Calibri" panose="020F0502020204030204" pitchFamily="34" charset="0"/>
              <a:ea typeface="Calibri" panose="020F0502020204030204" pitchFamily="34" charset="0"/>
              <a:sym typeface=""/>
            </a:endParaRPr>
          </a:p>
          <a:p>
            <a:pPr marL="265113" indent="-188913" algn="ctr" rtl="0">
              <a:lnSpc>
                <a:spcPct val="150000"/>
              </a:lnSpc>
              <a:spcBef>
                <a:spcPts val="0"/>
              </a:spcBef>
              <a:buClr>
                <a:srgbClr val="0095D9"/>
              </a:buClr>
            </a:pPr>
            <a:r>
              <a:rPr lang="es-es" sz="1400" b="0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Objetivo de equilibrar las </a:t>
            </a:r>
            <a:r>
              <a:rPr lang="es-es" sz="1400" b="1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tendencias internacionales</a:t>
            </a:r>
            <a:r>
              <a:rPr lang="es-es" sz="1400" b="0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y el </a:t>
            </a:r>
            <a:r>
              <a:rPr lang="es-es" sz="1400" b="1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nivel de madurez</a:t>
            </a:r>
            <a:r>
              <a:rPr lang="es-es" sz="1400" b="0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del mercado brasileño.</a:t>
            </a:r>
          </a:p>
          <a:p>
            <a:pPr marL="176213" indent="-176213" algn="l" rtl="0">
              <a:spcAft>
                <a:spcPts val="600"/>
              </a:spcAft>
              <a:buClr>
                <a:srgbClr val="0095D9"/>
              </a:buClr>
              <a:buFont typeface="Arial" panose="020B0604020202020204" pitchFamily="34" charset="0"/>
              <a:buChar char="•"/>
            </a:pPr>
            <a:endParaRPr lang="es-es" sz="13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Seta: para a Direita 31">
            <a:extLst>
              <a:ext uri="{FF2B5EF4-FFF2-40B4-BE49-F238E27FC236}">
                <a16:creationId xmlns:a16="http://schemas.microsoft.com/office/drawing/2014/main" id="{D8462B5A-23E9-4CE1-91A3-A11C2FDED6C2}"/>
              </a:ext>
            </a:extLst>
          </p:cNvPr>
          <p:cNvSpPr/>
          <p:nvPr/>
        </p:nvSpPr>
        <p:spPr>
          <a:xfrm>
            <a:off x="2905082" y="3824656"/>
            <a:ext cx="216000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2F4EBBF4-4F78-450A-AAEF-D366141955B6}"/>
              </a:ext>
            </a:extLst>
          </p:cNvPr>
          <p:cNvSpPr txBox="1"/>
          <p:nvPr/>
        </p:nvSpPr>
        <p:spPr>
          <a:xfrm>
            <a:off x="314871" y="1897320"/>
            <a:ext cx="40823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Clr>
                <a:srgbClr val="0095D9"/>
              </a:buClr>
            </a:pPr>
            <a:r>
              <a:rPr lang="es-es" sz="1600" b="1" i="0" u="none" baseline="0">
                <a:solidFill>
                  <a:srgbClr val="80C34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CLASIFICACIÓN VIGENTE HASTA EL 2021</a:t>
            </a:r>
            <a:endParaRPr lang="es-es" sz="1600" dirty="0">
              <a:solidFill>
                <a:srgbClr val="80C342"/>
              </a:solidFill>
              <a:latin typeface="Calibri" panose="020F0502020204030204" pitchFamily="34" charset="0"/>
              <a:sym typeface="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A6659578-2E95-489E-A4CF-F0CBA2ABDFE5}"/>
              </a:ext>
            </a:extLst>
          </p:cNvPr>
          <p:cNvSpPr txBox="1"/>
          <p:nvPr/>
        </p:nvSpPr>
        <p:spPr>
          <a:xfrm>
            <a:off x="5087106" y="1858001"/>
            <a:ext cx="3600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Clr>
                <a:srgbClr val="0095D9"/>
              </a:buClr>
            </a:pPr>
            <a:r>
              <a:rPr lang="es-es" sz="1600" b="1" i="0" u="none" baseline="0">
                <a:solidFill>
                  <a:srgbClr val="0095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EL PROCESO DE REVISIÓN</a:t>
            </a:r>
            <a:endParaRPr lang="es-es" sz="1600" dirty="0">
              <a:solidFill>
                <a:srgbClr val="0095D9"/>
              </a:solidFill>
              <a:latin typeface="Calibri" panose="020F0502020204030204" pitchFamily="34" charset="0"/>
              <a:sym typeface=""/>
            </a:endParaRP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D41F6748-0124-448F-AE31-DAE4074C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4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8162" y="2923950"/>
            <a:ext cx="7143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7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CLASE DE ACTIVOS</a:t>
            </a:r>
          </a:p>
          <a:p>
            <a:endParaRPr lang="es-es" sz="4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4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CVM 555/14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2071687" y="3011519"/>
            <a:ext cx="77955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7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CATEGORÍA</a:t>
            </a:r>
            <a:endParaRPr lang="es-es" sz="5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543147" y="3011519"/>
            <a:ext cx="96696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7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SUBCATEGORÍA</a:t>
            </a:r>
            <a:endParaRPr lang="es-es" sz="5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557214" y="4026966"/>
            <a:ext cx="714376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6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ACCIONES</a:t>
            </a:r>
            <a:endParaRPr lang="es-es" sz="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554707" y="3491618"/>
            <a:ext cx="14123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6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INDEXADO </a:t>
            </a: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6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ACTIVO</a:t>
            </a: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6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ESPECÍFICOS</a:t>
            </a: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endParaRPr lang="es-es" sz="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6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INVERSIÓN EN EL EXTERIOR</a:t>
            </a:r>
            <a:endParaRPr lang="es-es" sz="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097779" y="3478740"/>
            <a:ext cx="14123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ÍNDICES</a:t>
            </a:r>
          </a:p>
          <a:p>
            <a:endParaRPr lang="es-es" sz="55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VALOR/CRECIMIENTO 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DIVIDENDOS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SOSTENIBILIDAD / GOBERNANZA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SMALLCAPS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ÍNDICE ACTIVO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SECTORIALES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LIBRE</a:t>
            </a:r>
          </a:p>
          <a:p>
            <a:endParaRPr lang="es-es" sz="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PMP-FGTS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CERRADOS DE ACCIONES </a:t>
            </a: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ACCIONES ÚNICAS </a:t>
            </a:r>
          </a:p>
          <a:p>
            <a:endParaRPr lang="es-es" sz="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sym typeface=""/>
            </a:endParaRPr>
          </a:p>
          <a:p>
            <a:pPr algn="l" rtl="0"/>
            <a:r>
              <a:rPr lang="es-es" sz="55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"/>
              </a:rPr>
              <a:t>INVERSIÓN EN EL EXTERIOR</a:t>
            </a:r>
          </a:p>
        </p:txBody>
      </p:sp>
      <p:sp>
        <p:nvSpPr>
          <p:cNvPr id="18" name="Espaço Reservado para Rodapé 4">
            <a:extLst>
              <a:ext uri="{FF2B5EF4-FFF2-40B4-BE49-F238E27FC236}">
                <a16:creationId xmlns:a16="http://schemas.microsoft.com/office/drawing/2014/main" id="{D8CF7380-1623-64A8-E2AB-D06C96D4562F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218042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6D6087D-A045-495D-94AB-CC420E598FB6}"/>
              </a:ext>
            </a:extLst>
          </p:cNvPr>
          <p:cNvSpPr/>
          <p:nvPr/>
        </p:nvSpPr>
        <p:spPr>
          <a:xfrm>
            <a:off x="148446" y="1428749"/>
            <a:ext cx="2035909" cy="2598161"/>
          </a:xfrm>
          <a:prstGeom prst="rect">
            <a:avLst/>
          </a:prstGeom>
          <a:noFill/>
          <a:ln w="9525">
            <a:solidFill>
              <a:srgbClr val="80C34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4BD13D1F-0373-45FF-92EA-740B4D32BF2A}"/>
              </a:ext>
            </a:extLst>
          </p:cNvPr>
          <p:cNvSpPr/>
          <p:nvPr/>
        </p:nvSpPr>
        <p:spPr>
          <a:xfrm>
            <a:off x="2457538" y="1428749"/>
            <a:ext cx="2035909" cy="2612682"/>
          </a:xfrm>
          <a:prstGeom prst="rect">
            <a:avLst/>
          </a:prstGeom>
          <a:noFill/>
          <a:ln w="9525">
            <a:solidFill>
              <a:srgbClr val="0095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4475D015-50F0-42A3-9D38-5ACEBD9AECE4}"/>
              </a:ext>
            </a:extLst>
          </p:cNvPr>
          <p:cNvSpPr/>
          <p:nvPr/>
        </p:nvSpPr>
        <p:spPr>
          <a:xfrm>
            <a:off x="4713356" y="1412707"/>
            <a:ext cx="2035909" cy="2652121"/>
          </a:xfrm>
          <a:prstGeom prst="rect">
            <a:avLst/>
          </a:prstGeom>
          <a:noFill/>
          <a:ln w="9525">
            <a:solidFill>
              <a:srgbClr val="DE761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B4B2FF5D-7E97-4FA8-BD8B-6EDFAC9556C0}"/>
              </a:ext>
            </a:extLst>
          </p:cNvPr>
          <p:cNvSpPr/>
          <p:nvPr/>
        </p:nvSpPr>
        <p:spPr>
          <a:xfrm>
            <a:off x="6978369" y="1412707"/>
            <a:ext cx="2035909" cy="2677147"/>
          </a:xfrm>
          <a:prstGeom prst="rect">
            <a:avLst/>
          </a:prstGeom>
          <a:noFill/>
          <a:ln w="9525">
            <a:solidFill>
              <a:srgbClr val="FCAF1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F82BE85-0C37-4451-9D64-08F12FB93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Alineación con las iniciativas internacionales</a:t>
            </a:r>
          </a:p>
        </p:txBody>
      </p:sp>
      <p:sp>
        <p:nvSpPr>
          <p:cNvPr id="32" name="Espaço Reservado para Número de Slide 2">
            <a:extLst>
              <a:ext uri="{FF2B5EF4-FFF2-40B4-BE49-F238E27FC236}">
                <a16:creationId xmlns:a16="http://schemas.microsoft.com/office/drawing/2014/main" id="{C24274E5-B5FF-40D9-8136-831922B2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33627" y="4762554"/>
            <a:ext cx="2300400" cy="273844"/>
          </a:xfrm>
        </p:spPr>
        <p:txBody>
          <a:bodyPr/>
          <a:lstStyle/>
          <a:p>
            <a:pPr algn="r" rtl="0"/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/>
              <a:t>5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FD1C71D4-7BB5-4D21-8000-C427719368C2}"/>
              </a:ext>
            </a:extLst>
          </p:cNvPr>
          <p:cNvSpPr/>
          <p:nvPr/>
        </p:nvSpPr>
        <p:spPr>
          <a:xfrm>
            <a:off x="539552" y="4308985"/>
            <a:ext cx="8064896" cy="480131"/>
          </a:xfrm>
          <a:prstGeom prst="rect">
            <a:avLst/>
          </a:prstGeom>
          <a:ln w="12700">
            <a:solidFill>
              <a:srgbClr val="4C4D4F"/>
            </a:solidFill>
            <a:prstDash val="sysDot"/>
          </a:ln>
        </p:spPr>
        <p:txBody>
          <a:bodyPr wrap="square">
            <a:spAutoFit/>
          </a:bodyPr>
          <a:lstStyle/>
          <a:p>
            <a:pPr lvl="0" algn="ctr" rtl="0">
              <a:lnSpc>
                <a:spcPct val="90000"/>
              </a:lnSpc>
              <a:spcBef>
                <a:spcPts val="2000"/>
              </a:spcBef>
              <a:defRPr/>
            </a:pPr>
            <a:r>
              <a:rPr lang="es-es" sz="1400" b="0" i="1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Seguimiento de los principales avances y repercusiones para evaluar la adecuación de las iniciativas de ANBIMA a las tendencias internacionales.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1F1A65B-BBCC-448E-BF04-2C60F0301852}"/>
              </a:ext>
            </a:extLst>
          </p:cNvPr>
          <p:cNvSpPr/>
          <p:nvPr/>
        </p:nvSpPr>
        <p:spPr>
          <a:xfrm>
            <a:off x="395287" y="1192166"/>
            <a:ext cx="1600200" cy="405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1166052-A5AE-40B0-9961-C85D59D5CCAD}"/>
              </a:ext>
            </a:extLst>
          </p:cNvPr>
          <p:cNvSpPr txBox="1"/>
          <p:nvPr/>
        </p:nvSpPr>
        <p:spPr>
          <a:xfrm>
            <a:off x="376236" y="1228740"/>
            <a:ext cx="160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s-es" sz="1600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SFDR - 2019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9CD1C72-2AAB-44A9-B2CD-C446062F3D68}"/>
              </a:ext>
            </a:extLst>
          </p:cNvPr>
          <p:cNvSpPr txBox="1"/>
          <p:nvPr/>
        </p:nvSpPr>
        <p:spPr>
          <a:xfrm>
            <a:off x="176212" y="1704730"/>
            <a:ext cx="1940543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Reglas para la Identificación de Fondos que integran, que promueven y cuyo objetivo es la sostenibilidad;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informacionales para cada tipo de Fondo (RTS);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informacionales y declarativos para los gestores.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6D545C2-A62D-4E54-9ED9-F4027AF50F61}"/>
              </a:ext>
            </a:extLst>
          </p:cNvPr>
          <p:cNvSpPr txBox="1"/>
          <p:nvPr/>
        </p:nvSpPr>
        <p:spPr>
          <a:xfrm>
            <a:off x="2482372" y="1748496"/>
            <a:ext cx="194054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Principios para mitigar los riesgos de </a:t>
            </a:r>
            <a:r>
              <a:rPr lang="es-es" sz="1100" b="0" i="1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greenwashing;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s-es" sz="1100" i="1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Ejemplos de procedimientos que implementar.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B39094E-81A7-469C-BB73-3804117B3238}"/>
              </a:ext>
            </a:extLst>
          </p:cNvPr>
          <p:cNvSpPr/>
          <p:nvPr/>
        </p:nvSpPr>
        <p:spPr>
          <a:xfrm>
            <a:off x="2675393" y="1209690"/>
            <a:ext cx="1600200" cy="405906"/>
          </a:xfrm>
          <a:prstGeom prst="rect">
            <a:avLst/>
          </a:prstGeom>
          <a:solidFill>
            <a:srgbClr val="00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FCF88DD-2F93-42A3-B517-1D3CF0A70FC6}"/>
              </a:ext>
            </a:extLst>
          </p:cNvPr>
          <p:cNvSpPr txBox="1"/>
          <p:nvPr/>
        </p:nvSpPr>
        <p:spPr>
          <a:xfrm>
            <a:off x="2649415" y="1228740"/>
            <a:ext cx="160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s-es" sz="1600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FCA - 2021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481666B8-7589-4FC6-81CB-5FA0DD148E58}"/>
              </a:ext>
            </a:extLst>
          </p:cNvPr>
          <p:cNvSpPr/>
          <p:nvPr/>
        </p:nvSpPr>
        <p:spPr>
          <a:xfrm>
            <a:off x="7176674" y="1225096"/>
            <a:ext cx="1600200" cy="405906"/>
          </a:xfrm>
          <a:prstGeom prst="rect">
            <a:avLst/>
          </a:prstGeom>
          <a:solidFill>
            <a:srgbClr val="FCAF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8003F82-DA80-4970-9681-069AC21CBE18}"/>
              </a:ext>
            </a:extLst>
          </p:cNvPr>
          <p:cNvSpPr txBox="1"/>
          <p:nvPr/>
        </p:nvSpPr>
        <p:spPr>
          <a:xfrm>
            <a:off x="7150697" y="1243383"/>
            <a:ext cx="160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s-es" sz="1600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CFA - 2021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12E3BD5A-CA5C-4E23-BDB6-4021FC0C9471}"/>
              </a:ext>
            </a:extLst>
          </p:cNvPr>
          <p:cNvSpPr/>
          <p:nvPr/>
        </p:nvSpPr>
        <p:spPr>
          <a:xfrm>
            <a:off x="4905990" y="1227323"/>
            <a:ext cx="1600200" cy="405906"/>
          </a:xfrm>
          <a:prstGeom prst="rect">
            <a:avLst/>
          </a:prstGeom>
          <a:solidFill>
            <a:srgbClr val="DE76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EFE6F39-D24D-4F62-897D-3E7EF11BEB00}"/>
              </a:ext>
            </a:extLst>
          </p:cNvPr>
          <p:cNvSpPr txBox="1"/>
          <p:nvPr/>
        </p:nvSpPr>
        <p:spPr>
          <a:xfrm>
            <a:off x="4912916" y="1250121"/>
            <a:ext cx="160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s-es" sz="1600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IOSCO - 2021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01C32F6A-EDD7-48B9-A632-7EBC8F3549AF}"/>
              </a:ext>
            </a:extLst>
          </p:cNvPr>
          <p:cNvSpPr txBox="1"/>
          <p:nvPr/>
        </p:nvSpPr>
        <p:spPr>
          <a:xfrm>
            <a:off x="4714169" y="1748496"/>
            <a:ext cx="2035096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 dirty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Prácticas y procedimientos informacionales para el gestor;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 dirty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Diferenciación de productos sostenibles e incorporación de riesgos de sostenibilidad a los productos diversos;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kern="0" baseline="0" dirty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Situaciones de </a:t>
            </a:r>
            <a:r>
              <a:rPr lang="es-es" sz="1100" b="0" i="1" u="none" kern="0" baseline="0" dirty="0" err="1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greenwashing</a:t>
            </a:r>
            <a:r>
              <a:rPr lang="es-es" sz="1100" b="0" i="0" u="none" kern="0" baseline="0" dirty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del gestor/fondo;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 dirty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Principales referencias regulatorias.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F573C343-A325-4A08-9104-9CD7B7141823}"/>
              </a:ext>
            </a:extLst>
          </p:cNvPr>
          <p:cNvSpPr txBox="1"/>
          <p:nvPr/>
        </p:nvSpPr>
        <p:spPr>
          <a:xfrm>
            <a:off x="6973606" y="1765343"/>
            <a:ext cx="1940543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Propuesta de terminología estándar para metodologías;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s-es" sz="1100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100" b="0" i="0" u="none" baseline="0">
                <a:solidFill>
                  <a:srgbClr val="4C4D4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Ejemplos de cómo informar en el caso de productos financieros.</a:t>
            </a:r>
          </a:p>
        </p:txBody>
      </p:sp>
      <p:sp>
        <p:nvSpPr>
          <p:cNvPr id="23" name="Espaço Reservado para Rodapé 4">
            <a:extLst>
              <a:ext uri="{FF2B5EF4-FFF2-40B4-BE49-F238E27FC236}">
                <a16:creationId xmlns:a16="http://schemas.microsoft.com/office/drawing/2014/main" id="{F1995303-20F4-C7C7-D637-C6A7557D880D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257529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1">
            <a:extLst>
              <a:ext uri="{FF2B5EF4-FFF2-40B4-BE49-F238E27FC236}">
                <a16:creationId xmlns:a16="http://schemas.microsoft.com/office/drawing/2014/main" id="{66E55494-4D5B-4BC5-BF5A-F77AE0F9B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cap="all" baseline="0">
                <a:solidFill>
                  <a:srgbClr val="0095D9"/>
                </a:solidFill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  <a:endParaRPr lang="es-es" dirty="0">
              <a:latin typeface="Calibri" panose="020F0502020204030204" pitchFamily="34" charset="0"/>
              <a:cs typeface="+mn-cs"/>
              <a:sym typeface=""/>
            </a:endParaRPr>
          </a:p>
        </p:txBody>
      </p:sp>
      <p:sp>
        <p:nvSpPr>
          <p:cNvPr id="26" name="Espaço Reservado para Texto 5">
            <a:extLst>
              <a:ext uri="{FF2B5EF4-FFF2-40B4-BE49-F238E27FC236}">
                <a16:creationId xmlns:a16="http://schemas.microsoft.com/office/drawing/2014/main" id="{6D54A398-B082-40CC-975B-BE32860F1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188" y="513093"/>
            <a:ext cx="6411912" cy="317500"/>
          </a:xfrm>
        </p:spPr>
        <p:txBody>
          <a:bodyPr>
            <a:noAutofit/>
          </a:bodyPr>
          <a:lstStyle/>
          <a:p>
            <a:pPr algn="l" rtl="0">
              <a:lnSpc>
                <a:spcPct val="90000"/>
              </a:lnSpc>
            </a:pPr>
            <a:r>
              <a:rPr lang="es-es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Principales tendencias internacionales sobre el tema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2E76022C-A46A-4034-AD98-43A03FF2C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109705"/>
              </p:ext>
            </p:extLst>
          </p:nvPr>
        </p:nvGraphicFramePr>
        <p:xfrm>
          <a:off x="1605280" y="1633346"/>
          <a:ext cx="2774933" cy="323871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74933">
                  <a:extLst>
                    <a:ext uri="{9D8B030D-6E8A-4147-A177-3AD203B41FA5}">
                      <a16:colId xmlns:a16="http://schemas.microsoft.com/office/drawing/2014/main" val="4178121418"/>
                    </a:ext>
                  </a:extLst>
                </a:gridCol>
              </a:tblGrid>
              <a:tr h="304424">
                <a:tc>
                  <a:txBody>
                    <a:bodyPr/>
                    <a:lstStyle/>
                    <a:p>
                      <a:endParaRPr lang="es-e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855396"/>
                  </a:ext>
                </a:extLst>
              </a:tr>
              <a:tr h="724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Asegurar </a:t>
                      </a:r>
                      <a:r>
                        <a:rPr lang="es-es" sz="11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consistencia 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entre los compromisos asumidos (“lo que se dice que se hace”) y las prácticas adoptadas (“lo que se hace”)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396037"/>
                  </a:ext>
                </a:extLst>
              </a:tr>
              <a:tr h="565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Usar </a:t>
                      </a:r>
                      <a:r>
                        <a:rPr lang="es-es" sz="1100" b="1" i="0" u="none" kern="0" spc="0" baseline="0" dirty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métricas e indicadores </a:t>
                      </a: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de desempeño y monitorear los resultados a lo largo del tiempo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926357"/>
                  </a:ext>
                </a:extLst>
              </a:tr>
              <a:tr h="565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Adoptar </a:t>
                      </a:r>
                      <a:r>
                        <a:rPr lang="es-es" sz="1100" b="1" i="0" u="none" kern="0" spc="0" baseline="0" dirty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acciones continuas </a:t>
                      </a: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de diligencia y </a:t>
                      </a:r>
                      <a:r>
                        <a:rPr lang="es-es" sz="1100" b="1" i="0" u="none" kern="0" spc="0" baseline="0" dirty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compromiso</a:t>
                      </a: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relacionadas con los objetivos del fondo (</a:t>
                      </a:r>
                      <a:r>
                        <a:rPr lang="es-es" sz="1100" b="0" i="0" u="none" kern="0" spc="0" baseline="0" dirty="0" err="1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ongoing</a:t>
                      </a: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basis)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03150"/>
                  </a:ext>
                </a:extLst>
              </a:tr>
              <a:tr h="4057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Combinar </a:t>
                      </a:r>
                      <a:r>
                        <a:rPr lang="es-es" sz="11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metodologías 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y construir scores propios 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532776"/>
                  </a:ext>
                </a:extLst>
              </a:tr>
              <a:tr h="564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Identificar </a:t>
                      </a:r>
                      <a:r>
                        <a:rPr lang="es-es" sz="1100" b="1" i="0" u="none" kern="0" spc="0" baseline="0" dirty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las limitaciones de las metodologías</a:t>
                      </a:r>
                      <a:r>
                        <a:rPr lang="es-es" sz="1100" b="0" i="0" u="none" kern="0" spc="0" baseline="0" dirty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, de los datos e índices utilizados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312944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961C72AD-74E6-4B0F-AE03-92A29BB2C3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19889"/>
              </p:ext>
            </p:extLst>
          </p:nvPr>
        </p:nvGraphicFramePr>
        <p:xfrm>
          <a:off x="4380213" y="1633347"/>
          <a:ext cx="2576444" cy="312909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76444">
                  <a:extLst>
                    <a:ext uri="{9D8B030D-6E8A-4147-A177-3AD203B41FA5}">
                      <a16:colId xmlns:a16="http://schemas.microsoft.com/office/drawing/2014/main" val="4230144902"/>
                    </a:ext>
                  </a:extLst>
                </a:gridCol>
              </a:tblGrid>
              <a:tr h="337706">
                <a:tc>
                  <a:txBody>
                    <a:bodyPr/>
                    <a:lstStyle/>
                    <a:p>
                      <a:endParaRPr lang="es-e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695417"/>
                  </a:ext>
                </a:extLst>
              </a:tr>
              <a:tr h="481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Determinar </a:t>
                      </a:r>
                      <a:r>
                        <a:rPr lang="es-es" sz="11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criterios prescriptivos 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sobre las metodologías que se van a adoptar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77872"/>
                  </a:ext>
                </a:extLst>
              </a:tr>
              <a:tr h="481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Emplear </a:t>
                      </a:r>
                      <a:r>
                        <a:rPr lang="es-es" sz="11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porcentajes de composición 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de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 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cartera como criterio aislado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00967"/>
                  </a:ext>
                </a:extLst>
              </a:tr>
              <a:tr h="673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Apoyar la </a:t>
                      </a:r>
                      <a:r>
                        <a:rPr lang="es-es" sz="11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selección de activos en datos y ratings de terceros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, sin conocimiento de las metodologías empleadas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674704"/>
                  </a:ext>
                </a:extLst>
              </a:tr>
              <a:tr h="481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Adoptar filtro negativo como </a:t>
                      </a:r>
                      <a:r>
                        <a:rPr lang="es-es" sz="11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única metodología 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ASG</a:t>
                      </a:r>
                      <a:endParaRPr lang="es-es" sz="11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399180"/>
                  </a:ext>
                </a:extLst>
              </a:tr>
              <a:tr h="673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Construir políticas de sostenibilidad respaldadas </a:t>
                      </a:r>
                      <a:r>
                        <a:rPr lang="es-es" sz="11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únicamente en iniciativas institucionales</a:t>
                      </a:r>
                      <a:endParaRPr lang="es-es" sz="1100" b="1" kern="0" spc="0" dirty="0">
                        <a:solidFill>
                          <a:schemeClr val="accent2">
                            <a:lumMod val="10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398291"/>
                  </a:ext>
                </a:extLst>
              </a:tr>
            </a:tbl>
          </a:graphicData>
        </a:graphic>
      </p:graphicFrame>
      <p:pic>
        <p:nvPicPr>
          <p:cNvPr id="14" name="Gráfico 13" descr="Pulgar hacia abajo estructura de tópicos">
            <a:extLst>
              <a:ext uri="{FF2B5EF4-FFF2-40B4-BE49-F238E27FC236}">
                <a16:creationId xmlns:a16="http://schemas.microsoft.com/office/drawing/2014/main" id="{E8EF85DD-CC4D-4E3E-8E7D-57C1623EED0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08044" y="1633347"/>
            <a:ext cx="324294" cy="324294"/>
          </a:xfrm>
          <a:prstGeom prst="rect">
            <a:avLst/>
          </a:prstGeom>
        </p:spPr>
      </p:pic>
      <p:pic>
        <p:nvPicPr>
          <p:cNvPr id="16" name="Gráfico 15" descr="Señal del pulgar arriba estructura de temas">
            <a:extLst>
              <a:ext uri="{FF2B5EF4-FFF2-40B4-BE49-F238E27FC236}">
                <a16:creationId xmlns:a16="http://schemas.microsoft.com/office/drawing/2014/main" id="{C22B4685-3F29-4B06-A7FC-3539F4DF986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33799" y="1633347"/>
            <a:ext cx="324294" cy="324294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21D53D49-A396-4648-B258-9E6B7FFDA6D0}"/>
              </a:ext>
            </a:extLst>
          </p:cNvPr>
          <p:cNvSpPr/>
          <p:nvPr/>
        </p:nvSpPr>
        <p:spPr>
          <a:xfrm>
            <a:off x="1526615" y="1200343"/>
            <a:ext cx="5579804" cy="3677147"/>
          </a:xfrm>
          <a:prstGeom prst="rect">
            <a:avLst/>
          </a:prstGeom>
          <a:noFill/>
          <a:ln>
            <a:solidFill>
              <a:srgbClr val="4C4D4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5D94C39-7418-44CA-A254-6854AF3A9B94}"/>
              </a:ext>
            </a:extLst>
          </p:cNvPr>
          <p:cNvSpPr txBox="1"/>
          <p:nvPr/>
        </p:nvSpPr>
        <p:spPr>
          <a:xfrm>
            <a:off x="1526615" y="1200344"/>
            <a:ext cx="5579804" cy="323165"/>
          </a:xfrm>
          <a:prstGeom prst="rect">
            <a:avLst/>
          </a:prstGeom>
          <a:solidFill>
            <a:srgbClr val="4C4D4F"/>
          </a:solidFill>
          <a:ln w="15875">
            <a:solidFill>
              <a:srgbClr val="4C4D4F"/>
            </a:solidFill>
            <a:prstDash val="sysDash"/>
          </a:ln>
        </p:spPr>
        <p:txBody>
          <a:bodyPr wrap="square">
            <a:spAutoFit/>
          </a:bodyPr>
          <a:lstStyle/>
          <a:p>
            <a:pPr algn="ctr" rtl="0"/>
            <a:r>
              <a:rPr lang="es-es" sz="1500" b="1" i="0" u="none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Tendencias internacionales sobre la identificación de fondos “ASG”</a:t>
            </a:r>
            <a:endParaRPr lang="es-es" sz="1500" b="1" dirty="0">
              <a:solidFill>
                <a:schemeClr val="bg1"/>
              </a:solidFill>
              <a:latin typeface="Calibri" panose="020F0502020204030204" pitchFamily="34" charset="0"/>
              <a:sym typeface=""/>
            </a:endParaRP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16573331-CC0B-462F-A48D-39BC38CF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6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3" name="Espaço Reservado para Rodapé 4">
            <a:extLst>
              <a:ext uri="{FF2B5EF4-FFF2-40B4-BE49-F238E27FC236}">
                <a16:creationId xmlns:a16="http://schemas.microsoft.com/office/drawing/2014/main" id="{1848BEB5-46CB-3E16-564C-B2629F9304CC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9954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to 39">
            <a:extLst>
              <a:ext uri="{FF2B5EF4-FFF2-40B4-BE49-F238E27FC236}">
                <a16:creationId xmlns:a16="http://schemas.microsoft.com/office/drawing/2014/main" id="{FC562C95-2D14-4161-8823-B5B87AF53F08}"/>
              </a:ext>
            </a:extLst>
          </p:cNvPr>
          <p:cNvCxnSpPr>
            <a:cxnSpLocks/>
            <a:stCxn id="44" idx="4"/>
            <a:endCxn id="47" idx="4"/>
          </p:cNvCxnSpPr>
          <p:nvPr/>
        </p:nvCxnSpPr>
        <p:spPr>
          <a:xfrm>
            <a:off x="1798476" y="2325577"/>
            <a:ext cx="0" cy="606213"/>
          </a:xfrm>
          <a:prstGeom prst="line">
            <a:avLst/>
          </a:prstGeom>
          <a:ln w="28575">
            <a:solidFill>
              <a:srgbClr val="0095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tângulo 40">
            <a:extLst>
              <a:ext uri="{FF2B5EF4-FFF2-40B4-BE49-F238E27FC236}">
                <a16:creationId xmlns:a16="http://schemas.microsoft.com/office/drawing/2014/main" id="{F3085A24-E9CB-4E3A-B09F-D8A1320AB4A4}"/>
              </a:ext>
            </a:extLst>
          </p:cNvPr>
          <p:cNvSpPr/>
          <p:nvPr/>
        </p:nvSpPr>
        <p:spPr>
          <a:xfrm>
            <a:off x="96305" y="2054525"/>
            <a:ext cx="1541549" cy="1016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400" b="1" i="0" u="none" baseline="0">
                <a:solidFill>
                  <a:srgbClr val="0095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Fondos IS (inversión sostenible)</a:t>
            </a:r>
          </a:p>
        </p:txBody>
      </p:sp>
      <p:graphicFrame>
        <p:nvGraphicFramePr>
          <p:cNvPr id="42" name="Tabela 3">
            <a:extLst>
              <a:ext uri="{FF2B5EF4-FFF2-40B4-BE49-F238E27FC236}">
                <a16:creationId xmlns:a16="http://schemas.microsoft.com/office/drawing/2014/main" id="{62B966B2-EE26-4F9C-9535-600D19E0F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303736"/>
              </p:ext>
            </p:extLst>
          </p:nvPr>
        </p:nvGraphicFramePr>
        <p:xfrm>
          <a:off x="1979504" y="2232194"/>
          <a:ext cx="400238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02380">
                  <a:extLst>
                    <a:ext uri="{9D8B030D-6E8A-4147-A177-3AD203B41FA5}">
                      <a16:colId xmlns:a16="http://schemas.microsoft.com/office/drawing/2014/main" val="3118707759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95D9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es" sz="1300" b="0" i="0" u="none" spc="0" baseline="0"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Objetivo/tesis de inversión sostenible.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es" sz="1300" spc="0" dirty="0"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95D9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es" sz="1300" b="0" i="0" u="none" spc="0" baseline="0"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Flag “IS” al final de la nomenclatura.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es" sz="1300" dirty="0"/>
                    </a:p>
                  </a:txBody>
                  <a:tcPr marL="121920" marR="121920" marT="60960" marB="60960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5984534"/>
                  </a:ext>
                </a:extLst>
              </a:tr>
            </a:tbl>
          </a:graphicData>
        </a:graphic>
      </p:graphicFrame>
      <p:sp>
        <p:nvSpPr>
          <p:cNvPr id="43" name="Colchete Duplo 42">
            <a:extLst>
              <a:ext uri="{FF2B5EF4-FFF2-40B4-BE49-F238E27FC236}">
                <a16:creationId xmlns:a16="http://schemas.microsoft.com/office/drawing/2014/main" id="{8C9062AC-09DC-4D65-84FD-0582274F3C7B}"/>
              </a:ext>
            </a:extLst>
          </p:cNvPr>
          <p:cNvSpPr/>
          <p:nvPr/>
        </p:nvSpPr>
        <p:spPr>
          <a:xfrm>
            <a:off x="217883" y="2177956"/>
            <a:ext cx="6245339" cy="769811"/>
          </a:xfrm>
          <a:prstGeom prst="bracketPair">
            <a:avLst>
              <a:gd name="adj" fmla="val 8906"/>
            </a:avLst>
          </a:prstGeom>
          <a:ln w="12700">
            <a:solidFill>
              <a:srgbClr val="0095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s-es" sz="2400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C2DA5AF4-FCB2-4FC3-9423-DFF085625FC6}"/>
              </a:ext>
            </a:extLst>
          </p:cNvPr>
          <p:cNvSpPr/>
          <p:nvPr/>
        </p:nvSpPr>
        <p:spPr>
          <a:xfrm>
            <a:off x="1722276" y="2185985"/>
            <a:ext cx="152400" cy="139592"/>
          </a:xfrm>
          <a:prstGeom prst="ellipse">
            <a:avLst/>
          </a:prstGeom>
          <a:solidFill>
            <a:srgbClr val="00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2400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AD905F81-12C5-43B9-B903-7944315ABB78}"/>
              </a:ext>
            </a:extLst>
          </p:cNvPr>
          <p:cNvSpPr/>
          <p:nvPr/>
        </p:nvSpPr>
        <p:spPr>
          <a:xfrm>
            <a:off x="1722276" y="2792198"/>
            <a:ext cx="152400" cy="139592"/>
          </a:xfrm>
          <a:prstGeom prst="ellipse">
            <a:avLst/>
          </a:prstGeom>
          <a:solidFill>
            <a:srgbClr val="00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2400"/>
          </a:p>
        </p:txBody>
      </p: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1FC32FF1-6EF8-418A-82DF-8D6AB2CA8E22}"/>
              </a:ext>
            </a:extLst>
          </p:cNvPr>
          <p:cNvCxnSpPr>
            <a:cxnSpLocks/>
            <a:stCxn id="59" idx="4"/>
            <a:endCxn id="60" idx="4"/>
          </p:cNvCxnSpPr>
          <p:nvPr/>
        </p:nvCxnSpPr>
        <p:spPr>
          <a:xfrm>
            <a:off x="1823493" y="3360303"/>
            <a:ext cx="0" cy="98618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tângulo 55">
            <a:extLst>
              <a:ext uri="{FF2B5EF4-FFF2-40B4-BE49-F238E27FC236}">
                <a16:creationId xmlns:a16="http://schemas.microsoft.com/office/drawing/2014/main" id="{5D5D1C93-617E-431E-8AFE-B50B9404C42F}"/>
              </a:ext>
            </a:extLst>
          </p:cNvPr>
          <p:cNvSpPr/>
          <p:nvPr/>
        </p:nvSpPr>
        <p:spPr>
          <a:xfrm>
            <a:off x="234914" y="3220194"/>
            <a:ext cx="1541549" cy="1016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400" b="1" i="0" u="none" baseline="0">
                <a:solidFill>
                  <a:srgbClr val="80C34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Fondos que integran cuestiones ASG</a:t>
            </a:r>
          </a:p>
        </p:txBody>
      </p:sp>
      <p:graphicFrame>
        <p:nvGraphicFramePr>
          <p:cNvPr id="57" name="Tabela 3">
            <a:extLst>
              <a:ext uri="{FF2B5EF4-FFF2-40B4-BE49-F238E27FC236}">
                <a16:creationId xmlns:a16="http://schemas.microsoft.com/office/drawing/2014/main" id="{6CE2DBC1-651B-488D-940A-2F54091E6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208934"/>
              </p:ext>
            </p:extLst>
          </p:nvPr>
        </p:nvGraphicFramePr>
        <p:xfrm>
          <a:off x="1988215" y="3178384"/>
          <a:ext cx="4392475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475">
                  <a:extLst>
                    <a:ext uri="{9D8B030D-6E8A-4147-A177-3AD203B41FA5}">
                      <a16:colId xmlns:a16="http://schemas.microsoft.com/office/drawing/2014/main" val="3118707759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80C342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es" sz="1300" b="0" i="0" u="none" spc="0" baseline="0"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Sin objetivo de inversión sostenible, pero con integración ASG en el proceso de inversión. 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es-es" sz="1300" spc="0" dirty="0"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80C342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es" sz="1300" b="0" i="0" u="none" spc="0" baseline="0"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Puede no incluirse en la nomenclatura, pero puede incluir una frase de diferenciación en los materiales de divulgación (“este fondo integra cuestiones ASG en su gestión de inversiones”).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es" sz="1300" dirty="0"/>
                    </a:p>
                  </a:txBody>
                  <a:tcPr marL="121920" marR="121920" marT="60960" marB="60960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5984534"/>
                  </a:ext>
                </a:extLst>
              </a:tr>
            </a:tbl>
          </a:graphicData>
        </a:graphic>
      </p:graphicFrame>
      <p:sp>
        <p:nvSpPr>
          <p:cNvPr id="58" name="Colchete Duplo 57">
            <a:extLst>
              <a:ext uri="{FF2B5EF4-FFF2-40B4-BE49-F238E27FC236}">
                <a16:creationId xmlns:a16="http://schemas.microsoft.com/office/drawing/2014/main" id="{844CA038-C914-4D41-A740-249B69A5AE52}"/>
              </a:ext>
            </a:extLst>
          </p:cNvPr>
          <p:cNvSpPr/>
          <p:nvPr/>
        </p:nvSpPr>
        <p:spPr>
          <a:xfrm>
            <a:off x="223873" y="3220711"/>
            <a:ext cx="6245339" cy="1142188"/>
          </a:xfrm>
          <a:prstGeom prst="bracketPair">
            <a:avLst>
              <a:gd name="adj" fmla="val 8906"/>
            </a:avLst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s-es" sz="2400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EEB533B0-6C80-4772-9411-F85ED8DB56BD}"/>
              </a:ext>
            </a:extLst>
          </p:cNvPr>
          <p:cNvSpPr/>
          <p:nvPr/>
        </p:nvSpPr>
        <p:spPr>
          <a:xfrm>
            <a:off x="1747293" y="3220711"/>
            <a:ext cx="152400" cy="139592"/>
          </a:xfrm>
          <a:prstGeom prst="ellipse">
            <a:avLst/>
          </a:prstGeom>
          <a:solidFill>
            <a:srgbClr val="80C34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2400">
              <a:solidFill>
                <a:srgbClr val="80C342"/>
              </a:solidFill>
            </a:endParaRP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DBADB5D9-04BB-42AC-B0ED-183463495AAB}"/>
              </a:ext>
            </a:extLst>
          </p:cNvPr>
          <p:cNvSpPr/>
          <p:nvPr/>
        </p:nvSpPr>
        <p:spPr>
          <a:xfrm>
            <a:off x="1747293" y="4206895"/>
            <a:ext cx="152400" cy="139592"/>
          </a:xfrm>
          <a:prstGeom prst="ellipse">
            <a:avLst/>
          </a:prstGeom>
          <a:solidFill>
            <a:srgbClr val="80C34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2400"/>
          </a:p>
        </p:txBody>
      </p:sp>
      <p:sp>
        <p:nvSpPr>
          <p:cNvPr id="62" name="Chave Esquerda 61">
            <a:extLst>
              <a:ext uri="{FF2B5EF4-FFF2-40B4-BE49-F238E27FC236}">
                <a16:creationId xmlns:a16="http://schemas.microsoft.com/office/drawing/2014/main" id="{5279D6E7-D197-4950-AA5C-BF245CD23CD8}"/>
              </a:ext>
            </a:extLst>
          </p:cNvPr>
          <p:cNvSpPr/>
          <p:nvPr/>
        </p:nvSpPr>
        <p:spPr>
          <a:xfrm rot="10800000">
            <a:off x="6644250" y="2202452"/>
            <a:ext cx="152399" cy="217177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s-es" sz="2400"/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1A1D792B-6AD3-4747-BF35-6B0A2A89D9F4}"/>
              </a:ext>
            </a:extLst>
          </p:cNvPr>
          <p:cNvSpPr txBox="1"/>
          <p:nvPr/>
        </p:nvSpPr>
        <p:spPr>
          <a:xfrm>
            <a:off x="6796649" y="2362046"/>
            <a:ext cx="2112437" cy="186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algn="l" rtl="0">
              <a:lnSpc>
                <a:spcPct val="150000"/>
              </a:lnSpc>
              <a:spcBef>
                <a:spcPts val="600"/>
              </a:spcBef>
              <a:buClr>
                <a:srgbClr val="80C342"/>
              </a:buClr>
            </a:pPr>
            <a:r>
              <a:rPr lang="es-es" sz="1300" b="0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Para ambos casos, </a:t>
            </a:r>
            <a:r>
              <a:rPr lang="es-es" sz="1300" b="1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criterios</a:t>
            </a:r>
            <a:r>
              <a:rPr lang="es-es" sz="1300" b="1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</a:t>
            </a:r>
            <a:r>
              <a:rPr lang="es-es" sz="1300" b="0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aplicables (compromiso, estrategia y transparencia) </a:t>
            </a:r>
            <a:r>
              <a:rPr lang="es-es" sz="1300" b="1" i="0" u="sng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tanto para el gestor como para el fondo</a:t>
            </a:r>
            <a:r>
              <a:rPr lang="es-es" sz="1300" b="0" i="0" u="none" kern="0" baseline="0">
                <a:solidFill>
                  <a:schemeClr val="tx1">
                    <a:lumMod val="10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. </a:t>
            </a:r>
            <a:endParaRPr lang="es-es" sz="1300" u="sng" kern="0" dirty="0">
              <a:solidFill>
                <a:schemeClr val="tx1">
                  <a:lumMod val="100000"/>
                </a:schemeClr>
              </a:solidFill>
              <a:latin typeface="+mn-ea"/>
              <a:sym typeface=""/>
            </a:endParaRPr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id="{66E55494-4D5B-4BC5-BF5A-F77AE0F9B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cap="all" baseline="0">
                <a:solidFill>
                  <a:srgbClr val="0095D9"/>
                </a:solidFill>
                <a:latin typeface="Calibri" panose="020F0502020204030204" pitchFamily="34" charset="0"/>
                <a:cs typeface="+mn-cs"/>
                <a:sym typeface=""/>
              </a:rPr>
              <a:t>Identificación de fondos sostenibles</a:t>
            </a:r>
            <a:endParaRPr lang="es-es" dirty="0">
              <a:latin typeface="Calibri" panose="020F0502020204030204" pitchFamily="34" charset="0"/>
              <a:cs typeface="+mn-cs"/>
              <a:sym typeface=""/>
            </a:endParaRPr>
          </a:p>
        </p:txBody>
      </p:sp>
      <p:sp>
        <p:nvSpPr>
          <p:cNvPr id="26" name="Espaço Reservado para Texto 5">
            <a:extLst>
              <a:ext uri="{FF2B5EF4-FFF2-40B4-BE49-F238E27FC236}">
                <a16:creationId xmlns:a16="http://schemas.microsoft.com/office/drawing/2014/main" id="{6D54A398-B082-40CC-975B-BE32860F1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188" y="555625"/>
            <a:ext cx="6411912" cy="317500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sz="1600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Propuesta aprobada para fondos de acciones y RF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B77BC8C7-347E-4CB8-9DC2-4492D685B407}"/>
              </a:ext>
            </a:extLst>
          </p:cNvPr>
          <p:cNvSpPr txBox="1"/>
          <p:nvPr/>
        </p:nvSpPr>
        <p:spPr>
          <a:xfrm>
            <a:off x="198855" y="943117"/>
            <a:ext cx="3840379" cy="971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950" indent="-285750" algn="just" rtl="0">
              <a:lnSpc>
                <a:spcPct val="150000"/>
              </a:lnSpc>
              <a:spcBef>
                <a:spcPts val="6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Ampliación del universo </a:t>
            </a: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(inclusión de fondos RF)</a:t>
            </a:r>
          </a:p>
          <a:p>
            <a:pPr marL="361950" indent="-285750" algn="just" rtl="0">
              <a:lnSpc>
                <a:spcPct val="150000"/>
              </a:lnSpc>
              <a:spcBef>
                <a:spcPts val="6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Criterios menos prescriptivos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(sin definición de porcentajes de activos o enfoques específicos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2A4BDEED-209A-46D0-8A06-1C915520C811}"/>
              </a:ext>
            </a:extLst>
          </p:cNvPr>
          <p:cNvSpPr/>
          <p:nvPr/>
        </p:nvSpPr>
        <p:spPr>
          <a:xfrm>
            <a:off x="416111" y="4712245"/>
            <a:ext cx="8064896" cy="307777"/>
          </a:xfrm>
          <a:prstGeom prst="rect">
            <a:avLst/>
          </a:prstGeom>
          <a:ln w="19050">
            <a:solidFill>
              <a:srgbClr val="FCAF17"/>
            </a:solidFill>
            <a:prstDash val="dash"/>
          </a:ln>
        </p:spPr>
        <p:txBody>
          <a:bodyPr wrap="square">
            <a:spAutoFit/>
          </a:bodyPr>
          <a:lstStyle/>
          <a:p>
            <a:pPr marL="0" marR="0" lvl="0" indent="-1079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5D9"/>
              </a:buClr>
              <a:buSzTx/>
              <a:buFontTx/>
              <a:buNone/>
              <a:tabLst/>
              <a:defRPr/>
            </a:pPr>
            <a:r>
              <a:rPr kumimoji="0" lang="es-es" sz="1400" b="0" i="1" u="none" strike="noStrike" kern="0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Visión de la cuestión</a:t>
            </a:r>
            <a:r>
              <a:rPr kumimoji="0" lang="es-es" sz="1400" b="1" i="1" u="none" strike="noStrike" kern="0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ASG como un proceso</a:t>
            </a:r>
            <a:endParaRPr kumimoji="0" lang="es-es" sz="1400" b="1" i="0" u="none" strike="noStrike" kern="0" cap="none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anose="020F0502020204030204" pitchFamily="34" charset="0"/>
              <a:sym typeface="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9B878ABD-B699-4360-A46A-3F361F6D1EE6}"/>
              </a:ext>
            </a:extLst>
          </p:cNvPr>
          <p:cNvSpPr txBox="1"/>
          <p:nvPr/>
        </p:nvSpPr>
        <p:spPr>
          <a:xfrm>
            <a:off x="4654400" y="943117"/>
            <a:ext cx="4094064" cy="1325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950" indent="-285750" algn="just" rtl="0">
              <a:lnSpc>
                <a:spcPct val="150000"/>
              </a:lnSpc>
              <a:spcBef>
                <a:spcPts val="6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Visión de</a:t>
            </a: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ASG como un proceso de análisis y decisión de inversiones 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y no como un tipo de activo específico. </a:t>
            </a:r>
          </a:p>
          <a:p>
            <a:pPr marL="361950" indent="-285750" algn="just" rtl="0">
              <a:lnSpc>
                <a:spcPct val="150000"/>
              </a:lnSpc>
              <a:spcBef>
                <a:spcPts val="6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Inclusión en la</a:t>
            </a: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autorregulación (supervisión ANBIMA)</a:t>
            </a:r>
          </a:p>
          <a:p>
            <a:pPr marL="984250" lvl="1" indent="-342900" algn="just" rtl="0">
              <a:lnSpc>
                <a:spcPct val="150000"/>
              </a:lnSpc>
              <a:spcBef>
                <a:spcPts val="600"/>
              </a:spcBef>
              <a:buClr>
                <a:srgbClr val="80C342"/>
              </a:buClr>
              <a:buFont typeface="+mj-lt"/>
              <a:buAutoNum type="arabicPeriod"/>
            </a:pPr>
            <a:endParaRPr lang="es-es" sz="1200" i="0" dirty="0">
              <a:solidFill>
                <a:srgbClr val="4C4D4F"/>
              </a:solidFill>
              <a:latin typeface="+mj-lt"/>
            </a:endParaRP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1FC6BFC5-3F8C-4385-90B1-F14E3C29649B}"/>
              </a:ext>
            </a:extLst>
          </p:cNvPr>
          <p:cNvSpPr/>
          <p:nvPr/>
        </p:nvSpPr>
        <p:spPr>
          <a:xfrm>
            <a:off x="198855" y="987574"/>
            <a:ext cx="8710231" cy="971676"/>
          </a:xfrm>
          <a:prstGeom prst="roundRect">
            <a:avLst/>
          </a:prstGeom>
          <a:noFill/>
          <a:ln w="22225">
            <a:solidFill>
              <a:srgbClr val="4C4D4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0291B465-5A6A-4D76-BC89-01CDBF7C1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7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23" name="Espaço Reservado para Rodapé 4">
            <a:extLst>
              <a:ext uri="{FF2B5EF4-FFF2-40B4-BE49-F238E27FC236}">
                <a16:creationId xmlns:a16="http://schemas.microsoft.com/office/drawing/2014/main" id="{F0384313-A362-4FF5-DCD3-857FA1218573}"/>
              </a:ext>
            </a:extLst>
          </p:cNvPr>
          <p:cNvSpPr txBox="1">
            <a:spLocks/>
          </p:cNvSpPr>
          <p:nvPr/>
        </p:nvSpPr>
        <p:spPr>
          <a:xfrm>
            <a:off x="7762300" y="4922458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114713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FC744FE5-AF28-4073-81D6-92FAFA445609}"/>
              </a:ext>
            </a:extLst>
          </p:cNvPr>
          <p:cNvSpPr/>
          <p:nvPr/>
        </p:nvSpPr>
        <p:spPr>
          <a:xfrm>
            <a:off x="5026181" y="4535053"/>
            <a:ext cx="3944752" cy="3718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pic>
        <p:nvPicPr>
          <p:cNvPr id="19" name="Gráfico 18" descr="Megáfono1 con relleno sólido">
            <a:extLst>
              <a:ext uri="{FF2B5EF4-FFF2-40B4-BE49-F238E27FC236}">
                <a16:creationId xmlns:a16="http://schemas.microsoft.com/office/drawing/2014/main" id="{F45406BD-68F4-4E05-8755-ED58ADFE758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589471">
            <a:off x="5234684" y="4467244"/>
            <a:ext cx="446033" cy="45171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F82BE85-0C37-4451-9D64-08F12FB93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60" y="512994"/>
            <a:ext cx="6411600" cy="317888"/>
          </a:xfrm>
        </p:spPr>
        <p:txBody>
          <a:bodyPr>
            <a:noAutofit/>
          </a:bodyPr>
          <a:lstStyle/>
          <a:p>
            <a:pPr algn="l" rtl="0"/>
            <a:r>
              <a:rPr lang="es-es" sz="1700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Requisitos para gestores de Fondos IS y que integran cuestiones ASG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EC2C02B3-B2A6-4423-AF6C-8E8CE91D6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12628"/>
              </p:ext>
            </p:extLst>
          </p:nvPr>
        </p:nvGraphicFramePr>
        <p:xfrm>
          <a:off x="235607" y="1282317"/>
          <a:ext cx="5314612" cy="261399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23105">
                  <a:extLst>
                    <a:ext uri="{9D8B030D-6E8A-4147-A177-3AD203B41FA5}">
                      <a16:colId xmlns:a16="http://schemas.microsoft.com/office/drawing/2014/main" val="378118738"/>
                    </a:ext>
                  </a:extLst>
                </a:gridCol>
                <a:gridCol w="3791507">
                  <a:extLst>
                    <a:ext uri="{9D8B030D-6E8A-4147-A177-3AD203B41FA5}">
                      <a16:colId xmlns:a16="http://schemas.microsoft.com/office/drawing/2014/main" val="929848387"/>
                    </a:ext>
                  </a:extLst>
                </a:gridCol>
              </a:tblGrid>
              <a:tr h="296411"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i="0" u="none" spc="0" baseline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Criterios</a:t>
                      </a:r>
                      <a:endParaRPr lang="es-es" sz="1100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+mn-cs"/>
                        <a:sym typeface=""/>
                      </a:endParaRPr>
                    </a:p>
                  </a:txBody>
                  <a:tcPr marL="36195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9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i="0" u="none" spc="0" baseline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Requisitos gestores</a:t>
                      </a:r>
                      <a:endParaRPr lang="es-es" sz="1100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+mn-cs"/>
                        <a:sym typeface=""/>
                      </a:endParaRPr>
                    </a:p>
                  </a:txBody>
                  <a:tcPr anchor="ctr">
                    <a:lnT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9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544720"/>
                  </a:ext>
                </a:extLst>
              </a:tr>
              <a:tr h="891247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Compromiso con la Sostenibilidad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Certificar su compromiso por medio de un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documento escrito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que describa las directrices, reglas, procedimientos, criterios y controles con respecto a las cuestiones ASG o a la inversión sostenible</a:t>
                      </a:r>
                    </a:p>
                    <a:p>
                      <a:pPr algn="l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(documento aprobado)</a:t>
                      </a:r>
                    </a:p>
                  </a:txBody>
                  <a:tcPr marL="60726" marR="6326" marT="30363" marB="30363" anchor="ctr"/>
                </a:tc>
                <a:extLst>
                  <a:ext uri="{0D108BD9-81ED-4DB2-BD59-A6C34878D82A}">
                    <a16:rowId xmlns:a16="http://schemas.microsoft.com/office/drawing/2014/main" val="2713431291"/>
                  </a:ext>
                </a:extLst>
              </a:tr>
              <a:tr h="849443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Gobernanza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Mantener una estructura de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gobernanza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dedicada a las cuestiones ASG</a:t>
                      </a:r>
                    </a:p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b="0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(informe aprobado)</a:t>
                      </a:r>
                    </a:p>
                  </a:txBody>
                  <a:tcPr marL="60726" marR="6326" marT="30363" marB="30363" anchor="ctr"/>
                </a:tc>
                <a:extLst>
                  <a:ext uri="{0D108BD9-81ED-4DB2-BD59-A6C34878D82A}">
                    <a16:rowId xmlns:a16="http://schemas.microsoft.com/office/drawing/2014/main" val="3097399900"/>
                  </a:ext>
                </a:extLst>
              </a:tr>
              <a:tr h="576889">
                <a:tc>
                  <a:txBody>
                    <a:bodyPr/>
                    <a:lstStyle/>
                    <a:p>
                      <a:pPr algn="ctr" rtl="0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i="0" u="none" spc="0" baseline="0">
                          <a:solidFill>
                            <a:srgbClr val="4C4D4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Transparencia</a:t>
                      </a:r>
                    </a:p>
                  </a:txBody>
                  <a:tcPr marL="24037" marR="60726" marT="30363" marB="30363" anchor="ctr">
                    <a:lnL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Asegurar la </a:t>
                      </a:r>
                      <a:r>
                        <a:rPr lang="es-es" sz="1100" b="1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divulgación</a:t>
                      </a: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 de la política de sostenibilidad y la respectiva estructura de gobernanza</a:t>
                      </a:r>
                      <a:br>
                        <a:rPr lang="es-es" sz="1100" i="0" kern="0" spc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</a:br>
                      <a:r>
                        <a:rPr lang="es-es" sz="11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  <a:sym typeface=""/>
                        </a:rPr>
                        <a:t>(sitio web/materiales del Gestor)</a:t>
                      </a:r>
                    </a:p>
                  </a:txBody>
                  <a:tcPr marL="60726" marR="6326" marT="30363" marB="30363" anchor="ctr">
                    <a:lnB w="9525" cap="flat" cmpd="sng" algn="ctr">
                      <a:solidFill>
                        <a:srgbClr val="4C4D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690803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A473A930-57CF-47A8-BB52-E9736D5171A9}"/>
              </a:ext>
            </a:extLst>
          </p:cNvPr>
          <p:cNvSpPr txBox="1"/>
          <p:nvPr/>
        </p:nvSpPr>
        <p:spPr>
          <a:xfrm>
            <a:off x="5653048" y="1469628"/>
            <a:ext cx="33178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rtl="0"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No son prescriptivos: indica </a:t>
            </a:r>
            <a:r>
              <a:rPr lang="es-es" sz="1200" b="1" i="0" u="sng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qué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debe presentar el gestor, pero no establece </a:t>
            </a:r>
            <a:r>
              <a:rPr lang="es-es" sz="1200" b="1" i="0" u="sng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cómo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 debe ser el respectivo contenido o estructura.</a:t>
            </a:r>
          </a:p>
          <a:p>
            <a:pPr algn="just" rtl="0">
              <a:buClr>
                <a:srgbClr val="0095D9"/>
              </a:buClr>
            </a:pPr>
            <a:endParaRPr lang="es-es" sz="1200" dirty="0">
              <a:solidFill>
                <a:srgbClr val="4C4D4F"/>
              </a:solidFill>
              <a:latin typeface="Calibri" panose="020F0502020204030204" pitchFamily="34" charset="0"/>
              <a:sym typeface=""/>
            </a:endParaRPr>
          </a:p>
          <a:p>
            <a:pPr marL="285750" indent="-285750" algn="just" rtl="0">
              <a:buClr>
                <a:srgbClr val="0095D9"/>
              </a:buClr>
              <a:buFont typeface="Arial" panose="020B0604020202020204" pitchFamily="34" charset="0"/>
              <a:buChar char="•"/>
            </a:pP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Deben referirse a la </a:t>
            </a:r>
            <a:r>
              <a:rPr lang="es-es" sz="1200" b="1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actividad de gestión</a:t>
            </a:r>
            <a:r>
              <a:rPr lang="es-es" sz="1200" b="0" i="0" u="none" kern="0" baseline="0">
                <a:solidFill>
                  <a:srgbClr val="4C4D4F">
                    <a:lumMod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AA5C180-75BB-4D20-8386-B9B036914A13}"/>
              </a:ext>
            </a:extLst>
          </p:cNvPr>
          <p:cNvSpPr txBox="1"/>
          <p:nvPr/>
        </p:nvSpPr>
        <p:spPr>
          <a:xfrm>
            <a:off x="5758048" y="4567091"/>
            <a:ext cx="33859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Clr>
                <a:srgbClr val="0095D9"/>
              </a:buClr>
            </a:pPr>
            <a:r>
              <a:rPr lang="es-es" sz="1400" b="1" i="0" u="non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No se hará la clasificación del Gestor</a:t>
            </a:r>
          </a:p>
        </p:txBody>
      </p:sp>
      <p:sp>
        <p:nvSpPr>
          <p:cNvPr id="21" name="Slide Number Placeholder 2">
            <a:extLst>
              <a:ext uri="{FF2B5EF4-FFF2-40B4-BE49-F238E27FC236}">
                <a16:creationId xmlns:a16="http://schemas.microsoft.com/office/drawing/2014/main" id="{29842F73-8125-4031-B774-C1D69A90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7067" y="4874868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8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0" name="Espaço Reservado para Rodapé 4">
            <a:extLst>
              <a:ext uri="{FF2B5EF4-FFF2-40B4-BE49-F238E27FC236}">
                <a16:creationId xmlns:a16="http://schemas.microsoft.com/office/drawing/2014/main" id="{07D8A57E-7409-1CDF-5793-ECE66528960E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2841167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6704" y="143342"/>
            <a:ext cx="6411600" cy="396000"/>
          </a:xfrm>
        </p:spPr>
        <p:txBody>
          <a:bodyPr anchor="ctr"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s-es" b="1" i="0" u="none" kern="0" cap="all" baseline="0" dirty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Identificació</a:t>
            </a:r>
            <a:r>
              <a:rPr lang="es-es" b="1" i="0" u="none" kern="0" baseline="0" dirty="0">
                <a:solidFill>
                  <a:srgbClr val="0095D9">
                    <a:lumMod val="100000"/>
                  </a:srgbClr>
                </a:solidFill>
                <a:latin typeface="Calibri" panose="020F0502020204030204" pitchFamily="34" charset="0"/>
                <a:cs typeface="+mn-cs"/>
                <a:sym typeface=""/>
              </a:rPr>
              <a:t>n de fondos sostenibles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F82BE85-0C37-4451-9D64-08F12FB93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432" y="452528"/>
            <a:ext cx="6957991" cy="317888"/>
          </a:xfrm>
        </p:spPr>
        <p:txBody>
          <a:bodyPr>
            <a:noAutofit/>
          </a:bodyPr>
          <a:lstStyle/>
          <a:p>
            <a:pPr algn="l" rtl="0"/>
            <a:r>
              <a:rPr lang="es-es" sz="1700" b="0" i="1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Buenas prácticas para gestores de Fondos IS y que integren cuestiones ASG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C71889AA-CDF0-4C54-BBCF-D364D1BCA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70106"/>
              </p:ext>
            </p:extLst>
          </p:nvPr>
        </p:nvGraphicFramePr>
        <p:xfrm>
          <a:off x="982072" y="1539724"/>
          <a:ext cx="3310914" cy="315124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10914">
                  <a:extLst>
                    <a:ext uri="{9D8B030D-6E8A-4147-A177-3AD203B41FA5}">
                      <a16:colId xmlns:a16="http://schemas.microsoft.com/office/drawing/2014/main" val="4178121418"/>
                    </a:ext>
                  </a:extLst>
                </a:gridCol>
              </a:tblGrid>
              <a:tr h="500708">
                <a:tc>
                  <a:txBody>
                    <a:bodyPr/>
                    <a:lstStyle/>
                    <a:p>
                      <a:endParaRPr lang="es-es" sz="1200" spc="0" dirty="0"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endParaRPr lang="es-es" sz="1200" dirty="0"/>
                    </a:p>
                  </a:txBody>
                  <a:tcPr marL="90221" marR="90221" marT="45110" marB="45110"/>
                </a:tc>
                <a:extLst>
                  <a:ext uri="{0D108BD9-81ED-4DB2-BD59-A6C34878D82A}">
                    <a16:rowId xmlns:a16="http://schemas.microsoft.com/office/drawing/2014/main" val="3528855396"/>
                  </a:ext>
                </a:extLst>
              </a:tr>
              <a:tr h="992429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Identificar los procesos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que implica la política de sostenibilidad relativos a la gestión de fondos, diferenciándolos de las demás acciones internas e institucionales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1" i="0" u="none" kern="0" spc="0" baseline="0">
                          <a:solidFill>
                            <a:schemeClr val="accent1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Desarrollar procesos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relacionados con la sostenibilidad en relación con los pilares de gobernanza, gestión de riesgos, estrategia de inversión y métricas y objetivos (los pilares de la TCFD se pueden usar como referencia)</a:t>
                      </a:r>
                      <a:endParaRPr lang="es-es" sz="1400" kern="0" spc="0" dirty="0">
                        <a:solidFill>
                          <a:srgbClr val="4C4D4F">
                            <a:lumMod val="100000"/>
                          </a:srgbClr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90221" marR="90221" marT="45110" marB="45110"/>
                </a:tc>
                <a:extLst>
                  <a:ext uri="{0D108BD9-81ED-4DB2-BD59-A6C34878D82A}">
                    <a16:rowId xmlns:a16="http://schemas.microsoft.com/office/drawing/2014/main" val="3685396037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91A7B93B-664A-4E79-8BDE-EDC5CFB8C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934875"/>
              </p:ext>
            </p:extLst>
          </p:nvPr>
        </p:nvGraphicFramePr>
        <p:xfrm>
          <a:off x="4572000" y="1510851"/>
          <a:ext cx="3310914" cy="318012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310914">
                  <a:extLst>
                    <a:ext uri="{9D8B030D-6E8A-4147-A177-3AD203B41FA5}">
                      <a16:colId xmlns:a16="http://schemas.microsoft.com/office/drawing/2014/main" val="4230144902"/>
                    </a:ext>
                  </a:extLst>
                </a:gridCol>
              </a:tblGrid>
              <a:tr h="568537"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695417"/>
                  </a:ext>
                </a:extLst>
              </a:tr>
              <a:tr h="26115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Publicar adhesiones a las iniciativas internacionales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sin adoptar las acciones correspondientes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es" sz="1400" spc="0" dirty="0">
                        <a:solidFill>
                          <a:srgbClr val="4C4D4F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Divulgar </a:t>
                      </a:r>
                      <a:r>
                        <a:rPr lang="es-es" sz="1400" b="1" i="0" u="none" kern="0" spc="0" baseline="0">
                          <a:solidFill>
                            <a:schemeClr val="accent2">
                              <a:lumMod val="10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mensajes poco claros y poco objetivos </a:t>
                      </a:r>
                      <a:r>
                        <a:rPr lang="es-es" sz="1400" b="0" i="0" u="none" kern="0" spc="0" baseline="0">
                          <a:solidFill>
                            <a:srgbClr val="4C4D4F">
                              <a:lumMod val="100000"/>
                            </a:srgb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sym typeface=""/>
                        </a:rPr>
                        <a:t>respecto a la política de sostenibilidad adoptada por la institución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77872"/>
                  </a:ext>
                </a:extLst>
              </a:tr>
            </a:tbl>
          </a:graphicData>
        </a:graphic>
      </p:graphicFrame>
      <p:pic>
        <p:nvPicPr>
          <p:cNvPr id="13" name="Gráfico 12" descr="Pulgar hacia abajo estructura de tópicos">
            <a:extLst>
              <a:ext uri="{FF2B5EF4-FFF2-40B4-BE49-F238E27FC236}">
                <a16:creationId xmlns:a16="http://schemas.microsoft.com/office/drawing/2014/main" id="{36BD71F7-4D2E-4CE3-8CA9-9A970458943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37551" y="1576482"/>
            <a:ext cx="432000" cy="432000"/>
          </a:xfrm>
          <a:prstGeom prst="rect">
            <a:avLst/>
          </a:prstGeom>
        </p:spPr>
      </p:pic>
      <p:pic>
        <p:nvPicPr>
          <p:cNvPr id="14" name="Gráfico 13" descr="Señal del pulgar arriba estructura de temas">
            <a:extLst>
              <a:ext uri="{FF2B5EF4-FFF2-40B4-BE49-F238E27FC236}">
                <a16:creationId xmlns:a16="http://schemas.microsoft.com/office/drawing/2014/main" id="{D8034401-97D1-495B-A54B-D2C9270F505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55726" y="1576482"/>
            <a:ext cx="470492" cy="432000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EF9D3B07-0457-4260-ABCD-700557546804}"/>
              </a:ext>
            </a:extLst>
          </p:cNvPr>
          <p:cNvSpPr txBox="1"/>
          <p:nvPr/>
        </p:nvSpPr>
        <p:spPr>
          <a:xfrm>
            <a:off x="1873712" y="1623205"/>
            <a:ext cx="13471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buClr>
                <a:srgbClr val="0095D9"/>
              </a:buClr>
            </a:pPr>
            <a:r>
              <a:rPr lang="es-es" sz="1600" b="1" i="0" u="none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Qué hacer...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1A14F2BD-9D0D-412C-BD93-6FF3E2B30E25}"/>
              </a:ext>
            </a:extLst>
          </p:cNvPr>
          <p:cNvSpPr txBox="1"/>
          <p:nvPr/>
        </p:nvSpPr>
        <p:spPr>
          <a:xfrm>
            <a:off x="5241773" y="1623205"/>
            <a:ext cx="19748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buClr>
                <a:srgbClr val="0095D9"/>
              </a:buClr>
            </a:pPr>
            <a:r>
              <a:rPr lang="es-es" sz="1600" b="1" i="0" u="none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Qué no hacer...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E06E4D53-96D3-4992-9E34-C6F9E3A89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4000" y="4752000"/>
            <a:ext cx="2300400" cy="273844"/>
          </a:xfrm>
        </p:spPr>
        <p:txBody>
          <a:bodyPr/>
          <a:lstStyle/>
          <a:p>
            <a:pPr algn="r" rtl="0">
              <a:spcAft>
                <a:spcPts val="600"/>
              </a:spcAft>
            </a:pPr>
            <a:fld id="{1252A218-1266-48E1-826D-7E99163BE9BB}" type="slidenum">
              <a:rPr>
                <a:latin typeface="Calibri" panose="020F0502020204030204" pitchFamily="34" charset="0"/>
                <a:sym typeface=""/>
              </a:rPr>
              <a:pPr>
                <a:spcAft>
                  <a:spcPts val="600"/>
                </a:spcAft>
              </a:pPr>
              <a:t>9</a:t>
            </a:fld>
            <a:endParaRPr lang="es-es" dirty="0">
              <a:latin typeface="Calibri" panose="020F0502020204030204" pitchFamily="34" charset="0"/>
              <a:sym typeface=""/>
            </a:endParaRPr>
          </a:p>
        </p:txBody>
      </p:sp>
      <p:sp>
        <p:nvSpPr>
          <p:cNvPr id="11" name="Espaço Reservado para Rodapé 4">
            <a:extLst>
              <a:ext uri="{FF2B5EF4-FFF2-40B4-BE49-F238E27FC236}">
                <a16:creationId xmlns:a16="http://schemas.microsoft.com/office/drawing/2014/main" id="{3508B7DE-D8CE-70AA-32BF-841CA9FFDBA3}"/>
              </a:ext>
            </a:extLst>
          </p:cNvPr>
          <p:cNvSpPr txBox="1">
            <a:spLocks/>
          </p:cNvSpPr>
          <p:nvPr/>
        </p:nvSpPr>
        <p:spPr>
          <a:xfrm>
            <a:off x="-36512" y="4876006"/>
            <a:ext cx="446449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s-es" b="0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"/>
              </a:rPr>
              <a:t>ANBIMA - Uso externo</a:t>
            </a:r>
          </a:p>
        </p:txBody>
      </p:sp>
    </p:spTree>
    <p:extLst>
      <p:ext uri="{BB962C8B-B14F-4D97-AF65-F5344CB8AC3E}">
        <p14:creationId xmlns:p14="http://schemas.microsoft.com/office/powerpoint/2010/main" val="36919193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NBIMA">
      <a:dk1>
        <a:sysClr val="windowText" lastClr="000000"/>
      </a:dk1>
      <a:lt1>
        <a:sysClr val="window" lastClr="FFFFFF"/>
      </a:lt1>
      <a:dk2>
        <a:srgbClr val="80C342"/>
      </a:dk2>
      <a:lt2>
        <a:srgbClr val="FFDF4F"/>
      </a:lt2>
      <a:accent1>
        <a:srgbClr val="80C342"/>
      </a:accent1>
      <a:accent2>
        <a:srgbClr val="FCAF17"/>
      </a:accent2>
      <a:accent3>
        <a:srgbClr val="0095D9"/>
      </a:accent3>
      <a:accent4>
        <a:srgbClr val="4C4D4F"/>
      </a:accent4>
      <a:accent5>
        <a:srgbClr val="03BFD7"/>
      </a:accent5>
      <a:accent6>
        <a:srgbClr val="034694"/>
      </a:accent6>
      <a:hlink>
        <a:srgbClr val="0095D9"/>
      </a:hlink>
      <a:folHlink>
        <a:srgbClr val="0095D9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NBIMA">
    <a:dk1>
      <a:sysClr val="windowText" lastClr="000000"/>
    </a:dk1>
    <a:lt1>
      <a:sysClr val="window" lastClr="FFFFFF"/>
    </a:lt1>
    <a:dk2>
      <a:srgbClr val="80C342"/>
    </a:dk2>
    <a:lt2>
      <a:srgbClr val="FFDF4F"/>
    </a:lt2>
    <a:accent1>
      <a:srgbClr val="80C342"/>
    </a:accent1>
    <a:accent2>
      <a:srgbClr val="FCAF17"/>
    </a:accent2>
    <a:accent3>
      <a:srgbClr val="0095D9"/>
    </a:accent3>
    <a:accent4>
      <a:srgbClr val="4C4D4F"/>
    </a:accent4>
    <a:accent5>
      <a:srgbClr val="03BFD7"/>
    </a:accent5>
    <a:accent6>
      <a:srgbClr val="034694"/>
    </a:accent6>
    <a:hlink>
      <a:srgbClr val="0095D9"/>
    </a:hlink>
    <a:folHlink>
      <a:srgbClr val="0095D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89E0B7FCF52FF4987AD836636DC342F" ma:contentTypeVersion="5" ma:contentTypeDescription="Crie um novo documento." ma:contentTypeScope="" ma:versionID="8bc7b1cc1b83b7d36248de3dad71bbdf">
  <xsd:schema xmlns:xsd="http://www.w3.org/2001/XMLSchema" xmlns:xs="http://www.w3.org/2001/XMLSchema" xmlns:p="http://schemas.microsoft.com/office/2006/metadata/properties" xmlns:ns3="e3a50d7f-8fa3-4410-9d08-b28819398af0" xmlns:ns4="8191f511-1cf4-4ff3-ab80-a8ed216ef3c0" targetNamespace="http://schemas.microsoft.com/office/2006/metadata/properties" ma:root="true" ma:fieldsID="ccd3ccd6cc82b709aee818eac3acefd3" ns3:_="" ns4:_="">
    <xsd:import namespace="e3a50d7f-8fa3-4410-9d08-b28819398af0"/>
    <xsd:import namespace="8191f511-1cf4-4ff3-ab80-a8ed216ef3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a50d7f-8fa3-4410-9d08-b28819398a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1f511-1cf4-4ff3-ab80-a8ed216ef3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CF0AB1-AAEE-4510-82AB-268837F2272D}">
  <ds:schemaRefs>
    <ds:schemaRef ds:uri="8191f511-1cf4-4ff3-ab80-a8ed216ef3c0"/>
    <ds:schemaRef ds:uri="e3a50d7f-8fa3-4410-9d08-b28819398af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44CB770-18DD-4A13-B07D-73E3AFDE0794}">
  <ds:schemaRefs>
    <ds:schemaRef ds:uri="e3a50d7f-8fa3-4410-9d08-b28819398af0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8191f511-1cf4-4ff3-ab80-a8ed216ef3c0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5D91836-8384-494C-AEAF-A494F3AC49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2491</TotalTime>
  <Words>2158</Words>
  <Application>Microsoft Office PowerPoint</Application>
  <PresentationFormat>Apresentação na tela (16:9)</PresentationFormat>
  <Paragraphs>278</Paragraphs>
  <Slides>16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Segoe UI</vt:lpstr>
      <vt:lpstr>Wingdings</vt:lpstr>
      <vt:lpstr>Tema do Office</vt:lpstr>
      <vt:lpstr>Experiencias iberoamericanas (I): finanzas sostenibles y regulaciones sobre la información en materia de ESG para emisores de valores en América Latina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Identificación de fondos sostenibles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Alberto Valerio Junior</dc:creator>
  <cp:lastModifiedBy>Ana Abidor</cp:lastModifiedBy>
  <cp:revision>42</cp:revision>
  <cp:lastPrinted>2020-02-13T20:22:29Z</cp:lastPrinted>
  <dcterms:created xsi:type="dcterms:W3CDTF">2015-12-08T10:28:31Z</dcterms:created>
  <dcterms:modified xsi:type="dcterms:W3CDTF">2022-11-10T19:37:17Z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0x010100789E0B7FCF52FF4987AD836636DC342F</vt:lpwstr>
  </property>
</Properties>
</file>